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0" r:id="rId3"/>
    <p:sldId id="257" r:id="rId4"/>
    <p:sldId id="285" r:id="rId5"/>
    <p:sldId id="282" r:id="rId6"/>
    <p:sldId id="283" r:id="rId7"/>
    <p:sldId id="284" r:id="rId8"/>
    <p:sldId id="258" r:id="rId9"/>
    <p:sldId id="259" r:id="rId10"/>
    <p:sldId id="286" r:id="rId11"/>
    <p:sldId id="260" r:id="rId12"/>
    <p:sldId id="287" r:id="rId13"/>
    <p:sldId id="261" r:id="rId14"/>
    <p:sldId id="288" r:id="rId15"/>
    <p:sldId id="262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65" r:id="rId24"/>
    <p:sldId id="266" r:id="rId25"/>
    <p:sldId id="300" r:id="rId26"/>
    <p:sldId id="267" r:id="rId27"/>
    <p:sldId id="268" r:id="rId28"/>
    <p:sldId id="299" r:id="rId29"/>
    <p:sldId id="309" r:id="rId30"/>
    <p:sldId id="310" r:id="rId31"/>
    <p:sldId id="322" r:id="rId32"/>
    <p:sldId id="271" r:id="rId33"/>
    <p:sldId id="274" r:id="rId34"/>
    <p:sldId id="301" r:id="rId35"/>
    <p:sldId id="297" r:id="rId36"/>
    <p:sldId id="323" r:id="rId37"/>
    <p:sldId id="298" r:id="rId38"/>
    <p:sldId id="302" r:id="rId39"/>
    <p:sldId id="325" r:id="rId40"/>
    <p:sldId id="303" r:id="rId41"/>
    <p:sldId id="304" r:id="rId42"/>
    <p:sldId id="327" r:id="rId43"/>
    <p:sldId id="305" r:id="rId44"/>
    <p:sldId id="306" r:id="rId45"/>
    <p:sldId id="328" r:id="rId46"/>
    <p:sldId id="307" r:id="rId47"/>
    <p:sldId id="308" r:id="rId48"/>
    <p:sldId id="320" r:id="rId49"/>
    <p:sldId id="315" r:id="rId50"/>
    <p:sldId id="316" r:id="rId51"/>
    <p:sldId id="317" r:id="rId52"/>
    <p:sldId id="329" r:id="rId53"/>
    <p:sldId id="330" r:id="rId54"/>
    <p:sldId id="331" r:id="rId55"/>
    <p:sldId id="332" r:id="rId56"/>
    <p:sldId id="333" r:id="rId57"/>
    <p:sldId id="334" r:id="rId58"/>
    <p:sldId id="336" r:id="rId59"/>
    <p:sldId id="337" r:id="rId60"/>
    <p:sldId id="338" r:id="rId61"/>
    <p:sldId id="339" r:id="rId62"/>
    <p:sldId id="340" r:id="rId63"/>
    <p:sldId id="335" r:id="rId64"/>
    <p:sldId id="342" r:id="rId65"/>
    <p:sldId id="341" r:id="rId66"/>
    <p:sldId id="343" r:id="rId67"/>
    <p:sldId id="344" r:id="rId68"/>
    <p:sldId id="345" r:id="rId69"/>
    <p:sldId id="347" r:id="rId70"/>
    <p:sldId id="349" r:id="rId71"/>
    <p:sldId id="348" r:id="rId72"/>
    <p:sldId id="350" r:id="rId73"/>
    <p:sldId id="351" r:id="rId74"/>
    <p:sldId id="352" r:id="rId75"/>
    <p:sldId id="354" r:id="rId76"/>
    <p:sldId id="353" r:id="rId77"/>
    <p:sldId id="358" r:id="rId78"/>
    <p:sldId id="359" r:id="rId79"/>
    <p:sldId id="360" r:id="rId80"/>
    <p:sldId id="361" r:id="rId81"/>
    <p:sldId id="362" r:id="rId82"/>
    <p:sldId id="363" r:id="rId83"/>
    <p:sldId id="364" r:id="rId84"/>
    <p:sldId id="365" r:id="rId85"/>
    <p:sldId id="372" r:id="rId86"/>
    <p:sldId id="366" r:id="rId87"/>
    <p:sldId id="367" r:id="rId88"/>
    <p:sldId id="368" r:id="rId89"/>
    <p:sldId id="369" r:id="rId90"/>
    <p:sldId id="370" r:id="rId91"/>
    <p:sldId id="371" r:id="rId92"/>
    <p:sldId id="373" r:id="rId93"/>
    <p:sldId id="374" r:id="rId94"/>
    <p:sldId id="375" r:id="rId95"/>
    <p:sldId id="376" r:id="rId96"/>
    <p:sldId id="355" r:id="rId97"/>
    <p:sldId id="356" r:id="rId98"/>
    <p:sldId id="357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-276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2-07-01T08:48:40.6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0,'0'0,"0"0,50 0,-1 0,-24 24,0-24,24 25,-49-25,25 0,0 0,-25 0,0 25,25-25,-25 0,25 0,-25 0,24 0,-24 0,25 0,-25 0,25 0,-25 25,50-25,-50 0,24 0,1 0,0 0,-25 0,25 0,0 0,-1 0,1 0,0 0,25 0,-26 0,1 0,25 0,24 0,-24 0,-50 0,25 0,0 0,-25 0,24 0,-24 0,50 0,-25 0,0 0,-1 0,1 0,0 0,-25 0,25 0,-25 0,25 0,-1 0,-24 0,25 0,-25-25,25 0,-25 25,25 0,0-25,-25 25,0 0,24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2-07-01T10:10:02.45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0 274,'0'0,"25"0,24-25,-24 25,0 0,25 0,-26-24,1 24,0 0,-25 0,25 0,0 0,-25 0,49 0,-24 0,50 0,-51 0,1 0,25-25,-25 25,-1 0,26 0,-50 0,25 0,0 0,-1 0,26 0,-25 0,0 0,-1 0,1 0,0 0,0 0,0-25,24 25,-24 0,0 0,24 0,-49 0,25 0,-25 0,25 0,0 0,0 0,24 0,-24 0,25 0,-1 0,-24 0,0 0,25 0,-26 0,1 0,25 0,-25 0,-25 0,24 0,1 0,0 0,-25 0,25 0,0 0,24 0,-24 0,0 0,24 0,-49 0,25 0,0 0,0 0,-25 0,25 0,24 0,-24 0,0 0,24 0,-24 0,0 0,25 0,24 0,-49 0,0 0,24 0,-24 0,0 0,25 0,-26 0,1 0,0 0,0 0,0 0,24-25,-24 25,0 0,0 0,-1 0,1 0,-25 0,50 0,-50 0,49 0,-49 0,25 0,25 0,-25-25,-1 1,26 24,-25 0,0 0,-1 0,1 0,0 0,0 0,0-25,24 25,-24 0,0 0,24-25,-24 25,0 0,0 0,0-25,24 25,-49 0,0-25,25 25,-25 0,25 0,0 0,24 0,1 0,-25 0,0 0,24 0,1 0,-25 0,-1 0,26 0,-50 0,50 0,-26 0,1 0,25 25,-25-25,-1 0,26 0,-25 0,0 0,-1 0,26 0,-25 0,0 0,24 0,-49 0,50 0,-50 0,25 0,24 0,-24 0,0 0,0 0,0 0,-1 25,1-25,0 0,-25 0,50 0,-50 0,24 0,-24 0,25 0,-25 25,25-25,0 0,-25 0,25 0,-1 0,1 0,0 0,0 0,0 0,-1 0,1 0,25 0,-25 0,-1 0,1 0,0 0,0 0,-25 0,25 0,-1 0,1 0,25 0,-25 0,-1 0,26 0,-25 0,0 0,24 0,1 0,-25 0,0 0,24 0,-24 25,0-25,-25 0,25 0,-25 0,24 0,1 0,25 0,-25 0,-25 0,24 0,1 0,-25 0,25 0,-25 0,25 0,0 0,-25 0,24 0,-24 0,25 0,-25 0,50 0,-50 0,49 0,-49 0,25 0,-25 0,25 0,0 0,0 0,-25 0,0 0,24 0,-24 0,25 0,-25 0,25 0,-25 0,25 0,-25 0,25 0,-25-25,24 25,1 0,-25 0,25 0,-25 0,-50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2-07-01T10:10:06.6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0 201,'0'-25,"25"25,-1 0,51 0,24-24,0 24,1 0,24 0,-25 0,0-25,-74 25,0 0,-1 0,-24 0,0 0,25 0,0 0,-25 0,25 0,24 0,-24 0,0 0,25-25,-26 25,1 0,25 0,-50-25,25 25,-1 0,1 0,-25 0,25 0,0 0,0 0,24 0,-24-25,0 25,24 0,-24 0,25 0,-25 0,24 0,-24 0,25 0,-1 0,-24 0,0 0,25 0,-26 0,-24 0,50 0,-50 0,25 0,-25 0,25 0,-1 0,26 0,-25 0,0 0,24 0,-24 0,0 0,0 0,24 0,-24 0,0 0,0 0,-1 0,1 0,-25 0,50 0,-25 0,-1 25,26-25,-25 0,25 0,-1 0,-24 0,0 0,24 25,-49-25,25 0,-25 0,50 0,-25 0,-1 0,1 0,-25 25,50-25,-50 25,25-25,24 0,-49 0,50 0,-25 0,-1 24,1-24,0 0,0 0,-25 0,49 25,-24-25,0 0,0 0,0 0,-1 0,26 0,-25 0,0 0,-1 0,1 0,-25 0,25 0,0 0,0 0,24 0,26 0,-26-25,-24 25,25 0,-25 0,-1 0,26 0,-50-24,25 24,-25 0,49 0,-24-25,25 25,-1-25,26 25,-1-25,-24 25,-1 0,-24 0,25 0,-50 0,49 0,-49 0,25 0,-25 0,25 0,0 0,0 0,24-25,-24 25,0 0,25 0,-26 0,1 0,0 0,0 0,24 0,-49 0,25 0,25 0,-1 0,-24 0,25 0,-25 0,-1 0,1 0,-25 0,25 0,0 0,0 0,-1 0,1 0,0 0,0 0,0 0,24 0,-49 0,50 0,-25 0,-25 0,49 0,-24 0,0 0,24 0,-24 0,25 0,0 0,-50 0,24 0,1 0,0 0,-25 0,25 0,-25 0,49 0,-24 0,0 0,0 0,49 0,-49 25,25-25,-1 0,-24 0,0 0,0 0,-1 25,1-25,0 0,0 0,0 0,-1 0,1 0,0 25,0-25,0 0,-25 0,24 0,1 0,-25 0,25 0,-25 0,0 0,50 0,-50 0,24 0,26 0,-25 25,0-25,24 0,-24 0,0 0,25 0,-26 0,-24 0,50 0,-50 0,25 0,-25 0,25 0,-1 0,-24 0,25 0,0 0,0 0,0 0,-25 0,24 0,1 0,0 0,-25 0,25 0,0 0,-25 0,24 0,-24 0,25-25,0 0,25 25,24 0,-24 0,-26 0,1 0,-25 0,25 0,0 0,-25 0,25 0,-25 0,24-25,-24 25,25 0,0 0,-25 0,25 0,-25 0,49 0,-49 0,25 0,-25 0,25 0,-25 0,50 0,-1-25,75 1,100-1,-26 25,-24 0,-75 25,-50-25,-49 0,25 0,-25 0,25 0,-25 0,25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2-07-01T10:23:13.9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86,'0'0,"25"0,0 0,0 25,0-25,-1 0,-24 0,25 0,-25 0,25 0,0 0,0 0,-25 0,49 0,-49 0,25 0,-25 0,25 0,0 0,-25 0,24 0,-24 0,25 0,0 0,0 0,-25 0,25 0,-1 0,-24 0,25 0,-25 0,50 0,-50 0,25 0,-25 0,24 0,-24 0,25 0,0 0,-25 0,25 0,-25 0,25 0,0 0,-1 0,26 0,-25 0,0 0,-1 0,1 0,-25 0,25 0,0 0,0 0,-25 0,24 0,1 0,0 0,-25 0,25 0,-25 0,25 0,-25 0,24 0,1 0,-25 0,25 0,-25 0,50 0,-50 0,24 0,26 0,-50 0,25 0,0 0,-25 0,24 0,-24 0,25 0,-25 0,50 0,-50 0,49 0,-24 0,0-25,25 25,-26 0,-24 0,50 0,-50 0,25 0,-25 0,25 0,0 0,-25 0,24 0,-24 0,25 0,-25 0,50 0,-50 0,25-25,-25 25,24 0,1 0,-25 0,25 0,-25 0,25 0,0 0,-25 0,24 0,-24 0,25 0,-25 0,25 0,0 0,-25 0,25 0,-1 0,1 0,-25 0,25 0,-25 0,25 0,0 0,-1 0,-24 0,25 0,0 0,0 0,-25 0,25 0,-1 0,1 0,-25 0,25 0,-25 0,50 0,-26 0,1 0,-25 0,25 0,-25 0,25 0,0 0,-1 0,-24 0,25 0,0 0,0 0,0 0,-1 0,1 0,0 0,0 0,-25 0,25 0,-25 25,25-25,-1 0,-24 0,25 0,-25 0,25 0,0 0,-25 0,25 0,-25 0,24 0,1 0,0 0,-25 0,25 0,-25 0,25 0,-1 0,-24 0,25 0,-25 0,25 0,0 0,-25 0,25 0,-25 0,24 0,-24 0,25 0,0 0,-25 0,25 0,-25 0,25 0,-1 0,-24 0,25 0,-25 0,25 0,-25 0,25 0,0 0,-25 0,24 0,-24 0,25 0,-25 0,25 0,-25 0,25 0,-25 0,25 0,-1 0,1 0,0 0,-25 0,25 0,0 0,-25 0,24 0,-24 0,25 0,0 0,-25 0,25 0,-25 0,50 0,-50 0,24 0,1 0,0 0,-25 0,25 0,-25 0,49 0,-49 0,25 0,-25 0,25 0,-25 0,25 0,0 0,-25 0,0 0,24 0,-24 0,25 25,-25-25,25 0,0 25,0-25,-1 0,1 0,-25 0,25 0,0 0,-25 0,25 25,-1-25,1 0,0 0,-25 0,25 0,0 0,-25 24,0-24,24 0,-24 0,50 0,-50 0,25 0,24 0,-24 0,0 0,0 0,-25 0,25 0,-1 0,1 0,0 0,0 0,-25 0,25 0,24 0,-49 0,25 0,-25 0,25 0,0 0,-25 0,25 0,-25 0,0 0,24 0,1 0,-25 0,25 0,0-24,0 24,-25 0,24 0,1-25,0 25,-25 0,25 0,-25 0,25 0,-25 0,24 0,1-25,0 25,-25-25,25 25,0 0,-25 0,24 0,-24 0,25 0,0-25,0 25,-25 0,25 0,-1 0,1-24,0 24,0-25,0 25,-1 0,1 0,-25 0,25 0,0 0,-25 0,25 0,-25 0,24 0,1 0,0 0,-25 0,25 0,-25 0,25 0,0 0,-25 0,24 0,-24 0,25 0,-25 0,25 0,0 0,-25 0,25 0,-1 0,1 0,-25 0,25 0,-25 0,25 0,0 25,-25-25,24 24,1-24,0 0,-25 0,25 0,-25 0,25 0,-25 0,49 0,-49 0,25 0,-25 0,25 0,0 0,-25 25,24-25,-24 0,50 0,-50 0,25 0,0 0,-1 0,1 0,-25 25,25-25,0 0,0 0,-25 0,24 0,1 0,25 0,-50 0,49 0,-49 0,25 0,25 0,-50 0,25 0,-1 0,1 0,0 0,-25-25,25 25,0 0,-25 0,25 0,-25 0,24 0,1 0,-25 0,25 0,0 0,0 0,-25 0,24 0,-24 0,25 0,-25 0,25 0,-25 0,25 0,-25-25,25 25,-25-24,0 24,0-25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797B0CD-66AE-4AB1-A667-1766C4A046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2F3D322B-4E30-4D3F-B9ED-9F9E54F48E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4BB59EB-010D-4B9F-9794-9F3C862A2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4C3A-7E2F-4A53-92B9-26A2844A6839}" type="datetimeFigureOut">
              <a:rPr lang="en-IN" smtClean="0"/>
              <a:pPr/>
              <a:t>18-08-2023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C906D6F-9B29-4080-9563-153D83EB4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7179A49-C9C4-406E-8008-7A06C7D93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8B975-3664-4CE9-A361-889FD4F5DE5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48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584AF63-0EFE-4AA0-954F-8B286143E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0A279753-F12B-4787-ABB9-B68311A68C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7C0FF4B-E4CF-4124-A947-657A03CFB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4C3A-7E2F-4A53-92B9-26A2844A6839}" type="datetimeFigureOut">
              <a:rPr lang="en-IN" smtClean="0"/>
              <a:pPr/>
              <a:t>18-08-2023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9D0E46E-1B2A-4A14-99B5-1218229B2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2C9FA1E-D0DD-4EA5-922B-89FC81E48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8B975-3664-4CE9-A361-889FD4F5DE5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8523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3C0710C1-1326-4992-92F2-015CC5F9FB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474D1C76-4953-485D-8A1F-B40D9BDDC3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275782A-2FB7-4464-AD22-88DC91997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4C3A-7E2F-4A53-92B9-26A2844A6839}" type="datetimeFigureOut">
              <a:rPr lang="en-IN" smtClean="0"/>
              <a:pPr/>
              <a:t>18-08-2023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E128ACF-385E-412C-A512-5028D6415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7EE04B3-513A-469B-9D4A-67A5F0DE6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8B975-3664-4CE9-A361-889FD4F5DE5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811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3035B7F-B389-4276-AAFE-F39261006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81BE872-1D78-438A-A1EA-870AE2730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6C885C9-6FCA-4954-9762-DB463E89D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4C3A-7E2F-4A53-92B9-26A2844A6839}" type="datetimeFigureOut">
              <a:rPr lang="en-IN" smtClean="0"/>
              <a:pPr/>
              <a:t>18-08-2023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51507E4-B216-4F3C-8890-608F95351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619A5F1-EEA2-47DE-A681-EC1C1C3A5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8B975-3664-4CE9-A361-889FD4F5DE5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3695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58B187-B996-464E-940B-F70F2B53A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35C5858-ACAB-4D6E-9671-EF7981E7C8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477C422-3526-4C60-B6BF-07B1583F2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4C3A-7E2F-4A53-92B9-26A2844A6839}" type="datetimeFigureOut">
              <a:rPr lang="en-IN" smtClean="0"/>
              <a:pPr/>
              <a:t>18-08-2023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4768AF9-3C39-43D0-A76B-C5683817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554CE88-CF41-491F-B37D-9435E1EE3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8B975-3664-4CE9-A361-889FD4F5DE5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1927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A353A05-1B80-4E47-AD24-8AF70C812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FC615AD-6BB0-4702-BD1C-EEE6E5D09E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F5F9401-D08F-47A1-BF75-84EB16215D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12A965A-BEC4-4B7A-A174-26F28240B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4C3A-7E2F-4A53-92B9-26A2844A6839}" type="datetimeFigureOut">
              <a:rPr lang="en-IN" smtClean="0"/>
              <a:pPr/>
              <a:t>18-08-2023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2B62AC2-0963-483E-95D5-DB42ED1A4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3E2D09E-98FF-43B7-BCE4-2BE01E441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8B975-3664-4CE9-A361-889FD4F5DE5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0235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C7702FA-71F3-4AC0-B400-5A843994A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11470F6-2729-4AF3-9FCD-681B45D35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4647EA1-37A9-4630-B764-2364C58547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83245B7-7CED-4605-B919-1F5DED0902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2894E21E-1DE2-4F8B-B973-AA4E359CB4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F3D56890-C34A-4729-B367-A6D8050A2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4C3A-7E2F-4A53-92B9-26A2844A6839}" type="datetimeFigureOut">
              <a:rPr lang="en-IN" smtClean="0"/>
              <a:pPr/>
              <a:t>18-08-2023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A4C7998-FCA7-4017-BF21-6A37A90D1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7C7A356D-234B-4DFF-AE91-5366F84EC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8B975-3664-4CE9-A361-889FD4F5DE5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0654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8DA8B38-D4D0-4EE0-9FDB-4C228EA1F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E455991C-C28D-4F69-9E30-D0B6D7BDF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4C3A-7E2F-4A53-92B9-26A2844A6839}" type="datetimeFigureOut">
              <a:rPr lang="en-IN" smtClean="0"/>
              <a:pPr/>
              <a:t>18-08-2023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D743704-BB3C-44F4-A8A3-39CC7FCBB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02A3438-F881-45C1-A510-96DE5114F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8B975-3664-4CE9-A361-889FD4F5DE5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9623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2CB8867C-F7AB-43A5-82D5-000432D9B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4C3A-7E2F-4A53-92B9-26A2844A6839}" type="datetimeFigureOut">
              <a:rPr lang="en-IN" smtClean="0"/>
              <a:pPr/>
              <a:t>18-08-2023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35775B03-C27C-4559-A7A4-DCEFA3B13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05DBD84-00A1-4FCB-9276-04821A4EF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8B975-3664-4CE9-A361-889FD4F5DE5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5756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F3B6EA2-131C-4257-8234-0BD657BD8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DB26855-DCA1-47A6-A4FB-5CBA12911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E3E055E-14D2-4859-B665-997A281DA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4F61960-C92B-4343-8FC9-0E43CBB55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4C3A-7E2F-4A53-92B9-26A2844A6839}" type="datetimeFigureOut">
              <a:rPr lang="en-IN" smtClean="0"/>
              <a:pPr/>
              <a:t>18-08-2023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84E76CE-0CA7-43C8-B9F5-2CC2554C2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93E65B3-DC6A-489F-9008-C68959EE7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8B975-3664-4CE9-A361-889FD4F5DE5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8164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994BE6-0825-49B8-99AE-04EF7FFB4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EE64313-3FAC-4AC6-8423-19B3889D62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222CDA1-A37F-417B-AEF3-3CBAFA803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188E354-7719-4875-9ECC-F3F80D371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4C3A-7E2F-4A53-92B9-26A2844A6839}" type="datetimeFigureOut">
              <a:rPr lang="en-IN" smtClean="0"/>
              <a:pPr/>
              <a:t>18-08-2023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31F9D1C-081C-494C-8A99-4DB99B4AB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1371A6D-7491-4929-81E4-9A63ECA69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8B975-3664-4CE9-A361-889FD4F5DE5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3615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1B44982-E2D4-43B4-B764-26315BF80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EEA0417-D88B-49FA-A678-A4B985B9B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977C857-7605-4AD3-8088-9D4B5D706C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1A4C3A-7E2F-4A53-92B9-26A2844A6839}" type="datetimeFigureOut">
              <a:rPr lang="en-IN" smtClean="0"/>
              <a:pPr/>
              <a:t>18-08-2023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A68FA5A-8AD7-439C-88D7-4EF6124450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C21A929-276B-42F7-8A15-C975D8376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18B975-3664-4CE9-A361-889FD4F5DE5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9176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customXml" Target="../ink/ink3.xml"/><Relationship Id="rId4" Type="http://schemas.openxmlformats.org/officeDocument/2006/relationships/image" Target="../media/image39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emf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6ED2E987-398D-4A75-81BC-893ADEC3836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8426"/>
            <a:ext cx="12192000" cy="6076334"/>
          </a:xfrm>
          <a:prstGeom prst="rect">
            <a:avLst/>
          </a:prstGeom>
        </p:spPr>
      </p:pic>
      <p:sp>
        <p:nvSpPr>
          <p:cNvPr id="4" name="5-Point Star 3"/>
          <p:cNvSpPr/>
          <p:nvPr/>
        </p:nvSpPr>
        <p:spPr>
          <a:xfrm>
            <a:off x="11767278" y="0"/>
            <a:ext cx="424721" cy="29980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7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64A86F-9928-49F0-9CB4-0939AE521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C293762-08E8-4556-B254-A3A2F069C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dirty="0"/>
              <a:t>Int matrixSum ( int rows, int columns, int  **matrix)</a:t>
            </a:r>
          </a:p>
          <a:p>
            <a:pPr marL="0" indent="0">
              <a:buNone/>
            </a:pPr>
            <a:r>
              <a:rPr lang="en-IN" dirty="0"/>
              <a:t>{</a:t>
            </a:r>
          </a:p>
          <a:p>
            <a:pPr marL="0" indent="0">
              <a:buNone/>
            </a:pPr>
            <a:r>
              <a:rPr lang="en-IN" dirty="0"/>
              <a:t>Int  I, j, sum = 0;</a:t>
            </a:r>
          </a:p>
          <a:p>
            <a:pPr marL="0" indent="0">
              <a:buNone/>
            </a:pPr>
            <a:r>
              <a:rPr lang="en-IN" dirty="0"/>
              <a:t>for(</a:t>
            </a:r>
            <a:r>
              <a:rPr lang="en-IN" dirty="0" err="1"/>
              <a:t>i</a:t>
            </a:r>
            <a:r>
              <a:rPr lang="en-IN" dirty="0"/>
              <a:t>=0 ; </a:t>
            </a:r>
            <a:r>
              <a:rPr lang="en-IN" dirty="0" err="1"/>
              <a:t>i</a:t>
            </a:r>
            <a:r>
              <a:rPr lang="en-IN" dirty="0"/>
              <a:t>&lt;rows ; </a:t>
            </a:r>
            <a:r>
              <a:rPr lang="en-IN" dirty="0" err="1"/>
              <a:t>i</a:t>
            </a:r>
            <a:r>
              <a:rPr lang="en-IN" dirty="0"/>
              <a:t>++)</a:t>
            </a:r>
          </a:p>
          <a:p>
            <a:pPr marL="0" indent="0">
              <a:buNone/>
            </a:pPr>
            <a:r>
              <a:rPr lang="en-IN" dirty="0"/>
              <a:t>{</a:t>
            </a:r>
          </a:p>
          <a:p>
            <a:pPr marL="0" indent="0">
              <a:buNone/>
            </a:pPr>
            <a:r>
              <a:rPr lang="en-IN" dirty="0"/>
              <a:t>	for(j=0 ; j&lt;columns ; </a:t>
            </a:r>
            <a:r>
              <a:rPr lang="en-IN" dirty="0" err="1"/>
              <a:t>j++</a:t>
            </a:r>
            <a:r>
              <a:rPr lang="en-IN" dirty="0"/>
              <a:t>)</a:t>
            </a:r>
          </a:p>
          <a:p>
            <a:pPr marL="0" indent="0">
              <a:buNone/>
            </a:pPr>
            <a:r>
              <a:rPr lang="en-IN" dirty="0"/>
              <a:t>	sum = sum + matrix[i][j];</a:t>
            </a:r>
          </a:p>
          <a:p>
            <a:pPr marL="0" indent="0">
              <a:buNone/>
            </a:pPr>
            <a:r>
              <a:rPr lang="en-IN" dirty="0"/>
              <a:t>}</a:t>
            </a:r>
          </a:p>
          <a:p>
            <a:pPr marL="0" indent="0">
              <a:buNone/>
            </a:pPr>
            <a:r>
              <a:rPr lang="en-IN" dirty="0"/>
              <a:t>return  sum;</a:t>
            </a:r>
          </a:p>
          <a:p>
            <a:pPr marL="0" indent="0">
              <a:buNone/>
            </a:pPr>
            <a:r>
              <a:rPr lang="en-IN" dirty="0"/>
              <a:t>}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26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83100" y="4633913"/>
              <a:ext cx="482600" cy="36512"/>
            </p14:xfrm>
          </p:contentPart>
        </mc:Choice>
        <mc:Fallback>
          <p:pic>
            <p:nvPicPr>
              <p:cNvPr id="1026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73736" y="4624514"/>
                <a:ext cx="501328" cy="5531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182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52F4B0B4-2AAD-40C6-AEE7-2232F634A93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64849"/>
            <a:ext cx="12192000" cy="48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89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lection Sort C Program (Sort 1-D Array in Ascending Order)">
            <a:extLst>
              <a:ext uri="{FF2B5EF4-FFF2-40B4-BE49-F238E27FC236}">
                <a16:creationId xmlns="" xmlns:a16="http://schemas.microsoft.com/office/drawing/2014/main" id="{70BC0528-EBF6-40D9-8367-AE0F2E415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054" y="1065801"/>
            <a:ext cx="7568732" cy="472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25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EE6C4986-116F-4419-907B-0C04136B76C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51293"/>
            <a:ext cx="12192000" cy="390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2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EA0F251-595B-498A-93B5-E7291D498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Soultion</a:t>
            </a:r>
            <a:r>
              <a:rPr lang="en-US" dirty="0">
                <a:solidFill>
                  <a:srgbClr val="FF0000"/>
                </a:solidFill>
              </a:rPr>
              <a:t>:</a:t>
            </a: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A5BA7FD-6A10-4904-8083-CEE95EC61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Outer for loop    x &lt; len-1</a:t>
            </a:r>
          </a:p>
          <a:p>
            <a:pPr marL="0" indent="0">
              <a:buNone/>
            </a:pPr>
            <a:r>
              <a:rPr lang="en-US" dirty="0"/>
              <a:t>Inner for loop     y = x+1</a:t>
            </a:r>
          </a:p>
          <a:p>
            <a:pPr marL="0" indent="0">
              <a:buNone/>
            </a:pPr>
            <a:r>
              <a:rPr lang="en-US" dirty="0"/>
              <a:t>At if   (</a:t>
            </a:r>
            <a:r>
              <a:rPr lang="en-US" dirty="0" err="1"/>
              <a:t>arr</a:t>
            </a:r>
            <a:r>
              <a:rPr lang="en-US" dirty="0"/>
              <a:t> [</a:t>
            </a:r>
            <a:r>
              <a:rPr lang="en-US" dirty="0" err="1"/>
              <a:t>index_of_min</a:t>
            </a:r>
            <a:r>
              <a:rPr lang="en-US" dirty="0"/>
              <a:t>] &gt; </a:t>
            </a:r>
            <a:r>
              <a:rPr lang="en-US" dirty="0" err="1"/>
              <a:t>arr</a:t>
            </a:r>
            <a:r>
              <a:rPr lang="en-US" dirty="0"/>
              <a:t>[ y])</a:t>
            </a:r>
          </a:p>
          <a:p>
            <a:pPr marL="0" indent="0">
              <a:buNone/>
            </a:pPr>
            <a:r>
              <a:rPr lang="en-US" dirty="0"/>
              <a:t>Before swap place this condition   if(</a:t>
            </a:r>
            <a:r>
              <a:rPr lang="en-US" dirty="0" err="1"/>
              <a:t>index_of_min</a:t>
            </a:r>
            <a:r>
              <a:rPr lang="en-US" dirty="0"/>
              <a:t> != 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0260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70EE9EBC-E439-452C-973A-B6F31CF59FF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41212"/>
            <a:ext cx="12192000" cy="4428646"/>
          </a:xfrm>
          <a:prstGeom prst="rect">
            <a:avLst/>
          </a:prstGeom>
        </p:spPr>
      </p:pic>
      <p:sp>
        <p:nvSpPr>
          <p:cNvPr id="3" name="5-Point Star 2"/>
          <p:cNvSpPr/>
          <p:nvPr/>
        </p:nvSpPr>
        <p:spPr>
          <a:xfrm>
            <a:off x="11767279" y="179882"/>
            <a:ext cx="424721" cy="29980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E87FEE-F96C-4F55-A7B0-0FCA0FF7A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452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Solution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D28D38B-3734-4728-AB86-A51512A1C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9652"/>
            <a:ext cx="10515600" cy="527731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Outer for loop    </a:t>
            </a:r>
            <a:r>
              <a:rPr lang="en-US" dirty="0" err="1"/>
              <a:t>i</a:t>
            </a:r>
            <a:r>
              <a:rPr lang="en-US" dirty="0"/>
              <a:t> &lt; len-1</a:t>
            </a:r>
          </a:p>
          <a:p>
            <a:pPr marL="0" indent="0">
              <a:buNone/>
            </a:pPr>
            <a:r>
              <a:rPr lang="en-US" dirty="0"/>
              <a:t>Inner for loop     j = </a:t>
            </a:r>
            <a:r>
              <a:rPr lang="en-US" dirty="0" err="1"/>
              <a:t>i</a:t>
            </a:r>
            <a:r>
              <a:rPr lang="en-US" dirty="0"/>
              <a:t> +1</a:t>
            </a:r>
          </a:p>
          <a:p>
            <a:pPr marL="0" indent="0">
              <a:buNone/>
            </a:pPr>
            <a:r>
              <a:rPr lang="en-US" dirty="0"/>
              <a:t>If condition </a:t>
            </a:r>
            <a:r>
              <a:rPr lang="en-US" dirty="0" err="1"/>
              <a:t>arr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&lt; </a:t>
            </a:r>
            <a:r>
              <a:rPr lang="en-US" dirty="0" err="1"/>
              <a:t>arr</a:t>
            </a:r>
            <a:r>
              <a:rPr lang="en-US" dirty="0"/>
              <a:t>[ j]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365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7BDFA35C-3C7B-4C11-978E-914D51ADBD1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969" y="1554110"/>
            <a:ext cx="11964061" cy="310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2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E5DAF180-783B-4229-B9C8-4D761C68C49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107" y="2038580"/>
            <a:ext cx="11743786" cy="278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6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CEDD38-09E8-4542-962B-53309587F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776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Solution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3C82C55-8F01-4468-9568-B6C4ECA74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48053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Store the </a:t>
            </a:r>
            <a:r>
              <a:rPr lang="en-US" dirty="0">
                <a:solidFill>
                  <a:srgbClr val="FF0000"/>
                </a:solidFill>
              </a:rPr>
              <a:t>num</a:t>
            </a:r>
            <a:r>
              <a:rPr lang="en-US" dirty="0"/>
              <a:t> in one variable</a:t>
            </a:r>
          </a:p>
          <a:p>
            <a:pPr marL="0" indent="0">
              <a:buNone/>
            </a:pP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>
                <a:solidFill>
                  <a:srgbClr val="FF0000"/>
                </a:solidFill>
              </a:rPr>
              <a:t>temp = num</a:t>
            </a:r>
          </a:p>
          <a:p>
            <a:pPr marL="0" indent="0">
              <a:buNone/>
            </a:pPr>
            <a:r>
              <a:rPr lang="en-US" dirty="0"/>
              <a:t>after while loop performing</a:t>
            </a:r>
          </a:p>
          <a:p>
            <a:pPr marL="0" indent="0">
              <a:buNone/>
            </a:pPr>
            <a:r>
              <a:rPr lang="en-US" dirty="0"/>
              <a:t>return   </a:t>
            </a:r>
            <a:r>
              <a:rPr lang="en-US" dirty="0">
                <a:solidFill>
                  <a:srgbClr val="FF0000"/>
                </a:solidFill>
              </a:rPr>
              <a:t>temp % count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127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B89259-18DD-48EB-8392-95CCBAF5C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C37F63C-39EA-4E91-A709-9F95A44C9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Remove the semicolon at the end of second for loop (inner </a:t>
            </a:r>
            <a:r>
              <a:rPr lang="en-US" dirty="0" smtClean="0"/>
              <a:t>loop  j)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798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AA1B32BA-5C88-4531-8AD8-AFED1A2FAE2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12735"/>
            <a:ext cx="11828684" cy="387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9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40D98EDA-2E93-4D46-953B-7237E372905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019" y="1673942"/>
            <a:ext cx="11436503" cy="294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8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39A210F-F519-4C6A-A4CC-A40793E33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201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Solution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2A7A5F7-A802-4455-9DF2-CD688B1B7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7136"/>
            <a:ext cx="10515600" cy="54457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pt-BR" dirty="0"/>
              <a:t>for(</a:t>
            </a:r>
            <a:r>
              <a:rPr lang="pt-BR" dirty="0">
                <a:solidFill>
                  <a:srgbClr val="FF0000"/>
                </a:solidFill>
              </a:rPr>
              <a:t>i=size/2; i&lt;size; </a:t>
            </a:r>
            <a:r>
              <a:rPr lang="pt-BR" dirty="0"/>
              <a:t>i++)</a:t>
            </a:r>
          </a:p>
          <a:p>
            <a:pPr marL="0" indent="0">
              <a:buNone/>
            </a:pPr>
            <a:r>
              <a:rPr lang="pt-BR" dirty="0"/>
              <a:t>{</a:t>
            </a:r>
          </a:p>
          <a:p>
            <a:pPr marL="0" indent="0">
              <a:buNone/>
            </a:pPr>
            <a:r>
              <a:rPr lang="pt-BR" dirty="0"/>
              <a:t>temp = inputlist[size-1];</a:t>
            </a:r>
          </a:p>
          <a:p>
            <a:pPr marL="0" indent="0">
              <a:buNone/>
            </a:pPr>
            <a:r>
              <a:rPr lang="pt-BR" dirty="0"/>
              <a:t>inputlist[size-1] = inputlist[i];</a:t>
            </a:r>
          </a:p>
          <a:p>
            <a:pPr marL="0" indent="0">
              <a:buNone/>
            </a:pPr>
            <a:r>
              <a:rPr lang="pt-BR" dirty="0"/>
              <a:t>inputlist[i] = temp;</a:t>
            </a:r>
          </a:p>
          <a:p>
            <a:pPr marL="0" indent="0">
              <a:buNone/>
            </a:pPr>
            <a:r>
              <a:rPr lang="pt-BR" dirty="0"/>
              <a:t>size--;</a:t>
            </a:r>
          </a:p>
          <a:p>
            <a:pPr marL="0" indent="0">
              <a:buNone/>
            </a:pPr>
            <a:r>
              <a:rPr lang="pt-BR" dirty="0"/>
              <a:t>}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27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C2155023-9539-4853-89A2-BB23E9512D0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45520"/>
            <a:ext cx="12192000" cy="408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5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33C21994-7411-45C1-A89E-9243E0AB77F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693224"/>
            <a:ext cx="12192000" cy="358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08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733C08C-26D3-44BF-B047-FC1BAFB56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Solution:</a:t>
            </a:r>
          </a:p>
          <a:p>
            <a:pPr marL="0" indent="0">
              <a:buNone/>
            </a:pPr>
            <a:r>
              <a:rPr lang="en-US" dirty="0"/>
              <a:t>After count value increasing</a:t>
            </a:r>
          </a:p>
          <a:p>
            <a:pPr marL="0" indent="0">
              <a:buNone/>
            </a:pPr>
            <a:r>
              <a:rPr lang="en-US" dirty="0"/>
              <a:t>Place </a:t>
            </a:r>
            <a:r>
              <a:rPr lang="en-US" b="1" dirty="0" err="1">
                <a:solidFill>
                  <a:srgbClr val="FF0000"/>
                </a:solidFill>
              </a:rPr>
              <a:t>i</a:t>
            </a:r>
            <a:r>
              <a:rPr lang="en-US" b="1" dirty="0">
                <a:solidFill>
                  <a:srgbClr val="FF0000"/>
                </a:solidFill>
              </a:rPr>
              <a:t> = i+1 </a:t>
            </a:r>
            <a:r>
              <a:rPr lang="en-US" dirty="0"/>
              <a:t>inside of while loop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288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59D840B-96C4-4032-B5A0-D30A6ABF73B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" y="1347787"/>
            <a:ext cx="11963400" cy="464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3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61D2D0FE-8154-4560-B8F0-1802C71DE56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10459"/>
            <a:ext cx="12192000" cy="342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0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067F184C-9B1E-433D-A4E7-3CEF24279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69806"/>
            <a:ext cx="9144000" cy="3487994"/>
          </a:xfrm>
        </p:spPr>
        <p:txBody>
          <a:bodyPr/>
          <a:lstStyle/>
          <a:p>
            <a:endParaRPr lang="en-US" dirty="0"/>
          </a:p>
          <a:p>
            <a:pPr algn="l"/>
            <a:r>
              <a:rPr lang="en-US" b="1" u="sng" dirty="0"/>
              <a:t>Modify:</a:t>
            </a:r>
          </a:p>
          <a:p>
            <a:pPr algn="l"/>
            <a:r>
              <a:rPr lang="en-US" dirty="0"/>
              <a:t>res[</a:t>
            </a:r>
            <a:r>
              <a:rPr lang="en-US" dirty="0" err="1"/>
              <a:t>i</a:t>
            </a:r>
            <a:r>
              <a:rPr lang="en-US" dirty="0"/>
              <a:t>] =  </a:t>
            </a:r>
            <a:r>
              <a:rPr lang="en-US" b="1" dirty="0">
                <a:solidFill>
                  <a:srgbClr val="FF0000"/>
                </a:solidFill>
              </a:rPr>
              <a:t>! (</a:t>
            </a:r>
            <a:r>
              <a:rPr lang="en-US" b="1" dirty="0" err="1">
                <a:solidFill>
                  <a:srgbClr val="FF0000"/>
                </a:solidFill>
              </a:rPr>
              <a:t>arr</a:t>
            </a:r>
            <a:r>
              <a:rPr lang="en-US" b="1" dirty="0">
                <a:solidFill>
                  <a:srgbClr val="FF0000"/>
                </a:solidFill>
              </a:rPr>
              <a:t>[</a:t>
            </a:r>
            <a:r>
              <a:rPr lang="en-US" b="1" dirty="0" err="1">
                <a:solidFill>
                  <a:srgbClr val="FF0000"/>
                </a:solidFill>
              </a:rPr>
              <a:t>i</a:t>
            </a:r>
            <a:r>
              <a:rPr lang="en-US" b="1" dirty="0">
                <a:solidFill>
                  <a:srgbClr val="FF0000"/>
                </a:solidFill>
              </a:rPr>
              <a:t>] == </a:t>
            </a:r>
            <a:r>
              <a:rPr lang="en-US" b="1" dirty="0" err="1">
                <a:solidFill>
                  <a:srgbClr val="FF0000"/>
                </a:solidFill>
              </a:rPr>
              <a:t>arr</a:t>
            </a:r>
            <a:r>
              <a:rPr lang="en-US" b="1" dirty="0">
                <a:solidFill>
                  <a:srgbClr val="FF0000"/>
                </a:solidFill>
              </a:rPr>
              <a:t>[i-1])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03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AF76544-6024-4424-B239-13883C43F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DC3B0EE-5868-4BE5-AB40-EE87975A3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BCF947B-BBBD-49AE-8D2F-B1D073A3905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6142" y="1316140"/>
            <a:ext cx="11519579" cy="422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5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8BCB6ACA-F31E-4F47-9986-8B774310B68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37518"/>
            <a:ext cx="12192000" cy="4096365"/>
          </a:xfrm>
          <a:prstGeom prst="rect">
            <a:avLst/>
          </a:prstGeom>
        </p:spPr>
      </p:pic>
      <p:sp>
        <p:nvSpPr>
          <p:cNvPr id="3" name="5-Point Star 2"/>
          <p:cNvSpPr/>
          <p:nvPr/>
        </p:nvSpPr>
        <p:spPr>
          <a:xfrm>
            <a:off x="11767278" y="0"/>
            <a:ext cx="424721" cy="29980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66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2270BF84-07F6-41BC-9704-9DC36E235E6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9771" y="1591289"/>
            <a:ext cx="11488864" cy="386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0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C158205-8384-4081-A8FD-054B72EB4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0FE6788-87BA-4659-8FA8-5AE22B15A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050" y="1434905"/>
            <a:ext cx="10515600" cy="5079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With in the for loop last </a:t>
            </a:r>
            <a:r>
              <a:rPr lang="en-US" dirty="0" smtClean="0"/>
              <a:t>statement</a:t>
            </a:r>
          </a:p>
          <a:p>
            <a:pPr marL="0" indent="0">
              <a:buNone/>
            </a:pPr>
            <a:r>
              <a:rPr lang="en-US" dirty="0" smtClean="0"/>
              <a:t>If(</a:t>
            </a:r>
            <a:r>
              <a:rPr lang="en-US" dirty="0" err="1" smtClean="0"/>
              <a:t>i</a:t>
            </a:r>
            <a:r>
              <a:rPr lang="en-US" dirty="0" smtClean="0"/>
              <a:t>==0) {</a:t>
            </a:r>
          </a:p>
          <a:p>
            <a:pPr marL="0" indent="0">
              <a:buNone/>
            </a:pPr>
            <a:r>
              <a:rPr lang="en-US" dirty="0" smtClean="0"/>
              <a:t>	result = (</a:t>
            </a:r>
            <a:r>
              <a:rPr lang="en-US" dirty="0" err="1" smtClean="0"/>
              <a:t>arr</a:t>
            </a:r>
            <a:r>
              <a:rPr lang="en-US" dirty="0" smtClean="0"/>
              <a:t>[</a:t>
            </a:r>
            <a:r>
              <a:rPr lang="en-US" dirty="0" err="1" smtClean="0"/>
              <a:t>i</a:t>
            </a:r>
            <a:r>
              <a:rPr lang="en-US" dirty="0" smtClean="0"/>
              <a:t>] == 0);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solidFill>
                  <a:srgbClr val="FF0000"/>
                </a:solidFill>
              </a:rPr>
              <a:t>count++;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Else</a:t>
            </a:r>
          </a:p>
          <a:p>
            <a:pPr marL="0" indent="0">
              <a:buNone/>
            </a:pPr>
            <a:r>
              <a:rPr lang="en-US" dirty="0" smtClean="0"/>
              <a:t>   result = (</a:t>
            </a:r>
            <a:r>
              <a:rPr lang="en-US" dirty="0" err="1" smtClean="0"/>
              <a:t>arr</a:t>
            </a:r>
            <a:r>
              <a:rPr lang="en-US" dirty="0" smtClean="0"/>
              <a:t>[</a:t>
            </a:r>
            <a:r>
              <a:rPr lang="en-US" dirty="0" err="1" smtClean="0"/>
              <a:t>i</a:t>
            </a:r>
            <a:r>
              <a:rPr lang="en-US" dirty="0" smtClean="0"/>
              <a:t>] == </a:t>
            </a:r>
            <a:r>
              <a:rPr lang="en-US" dirty="0" err="1" smtClean="0"/>
              <a:t>arr</a:t>
            </a:r>
            <a:r>
              <a:rPr lang="en-US" dirty="0" smtClean="0"/>
              <a:t>[i-1])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res[i] = (result) ? (Count++) : (0) </a:t>
            </a:r>
            <a:r>
              <a:rPr lang="en-US" b="1" dirty="0" smtClean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               (or)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res[</a:t>
            </a:r>
            <a:r>
              <a:rPr lang="en-US" b="1" dirty="0" err="1" smtClean="0">
                <a:solidFill>
                  <a:srgbClr val="FF0000"/>
                </a:solidFill>
              </a:rPr>
              <a:t>i</a:t>
            </a:r>
            <a:r>
              <a:rPr lang="en-US" b="1" dirty="0" smtClean="0">
                <a:solidFill>
                  <a:srgbClr val="FF0000"/>
                </a:solidFill>
              </a:rPr>
              <a:t>] =! (result) ? (0) : (Count++) ;</a:t>
            </a:r>
          </a:p>
          <a:p>
            <a:pPr marL="0" indent="0">
              <a:buNone/>
            </a:pPr>
            <a:endParaRPr lang="en-US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87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539D67AB-D424-4830-A429-09490E61891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62037"/>
            <a:ext cx="11788507" cy="405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39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542FBB6-7F9C-429C-80F0-F5C8E1B052F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1891" y="1559488"/>
            <a:ext cx="10401915" cy="273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16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F64ABD-4CAC-4A28-A2D3-1AB63DBFE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D9DC224-0FB3-4243-BECA-26864FB15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printf("  %d  %d",num1,num2);</a:t>
            </a:r>
          </a:p>
          <a:p>
            <a:pPr marL="0" indent="0">
              <a:buNone/>
            </a:pPr>
            <a:r>
              <a:rPr lang="pt-BR" dirty="0"/>
              <a:t>for(i=3; i&lt;=num; ++i)</a:t>
            </a:r>
          </a:p>
          <a:p>
            <a:pPr marL="0" indent="0">
              <a:buNone/>
            </a:pPr>
            <a:r>
              <a:rPr lang="pt-BR" dirty="0"/>
              <a:t>{</a:t>
            </a:r>
          </a:p>
          <a:p>
            <a:pPr marL="0" indent="0">
              <a:buNone/>
            </a:pPr>
            <a:r>
              <a:rPr lang="pt-BR" dirty="0"/>
              <a:t>sum = num1 + num2;</a:t>
            </a:r>
          </a:p>
          <a:p>
            <a:pPr marL="0" indent="0">
              <a:buNone/>
            </a:pPr>
            <a:r>
              <a:rPr lang="pt-BR" dirty="0"/>
              <a:t>printf("  %d",sum);</a:t>
            </a:r>
          </a:p>
          <a:p>
            <a:pPr marL="0" indent="0">
              <a:buNone/>
            </a:pPr>
            <a:r>
              <a:rPr lang="pt-BR" dirty="0"/>
              <a:t>num1 = num2;</a:t>
            </a:r>
          </a:p>
          <a:p>
            <a:pPr marL="0" indent="0">
              <a:buNone/>
            </a:pPr>
            <a:r>
              <a:rPr lang="pt-BR" dirty="0"/>
              <a:t>num2 = sum;</a:t>
            </a:r>
          </a:p>
          <a:p>
            <a:pPr marL="0" indent="0">
              <a:buNone/>
            </a:pPr>
            <a:r>
              <a:rPr lang="pt-BR" dirty="0"/>
              <a:t>}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916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E3A33EC8-5EBA-4394-98F4-51EFB1573F2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19160"/>
            <a:ext cx="12192000" cy="4378749"/>
          </a:xfrm>
          <a:prstGeom prst="rect">
            <a:avLst/>
          </a:prstGeom>
        </p:spPr>
      </p:pic>
      <p:sp>
        <p:nvSpPr>
          <p:cNvPr id="3" name="5-Point Star 2"/>
          <p:cNvSpPr/>
          <p:nvPr/>
        </p:nvSpPr>
        <p:spPr>
          <a:xfrm>
            <a:off x="11767278" y="0"/>
            <a:ext cx="424721" cy="29980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8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FCCD7C1-8FB5-43C6-803B-96055A73C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F55CF9A-4244-498A-A5D6-1DB2D8D13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solidFill>
                  <a:srgbClr val="FF0000"/>
                </a:solidFill>
              </a:rPr>
              <a:t>printf</a:t>
            </a:r>
            <a:r>
              <a:rPr lang="en-US" dirty="0" smtClean="0">
                <a:solidFill>
                  <a:srgbClr val="FF0000"/>
                </a:solidFill>
              </a:rPr>
              <a:t>(“%</a:t>
            </a:r>
            <a:r>
              <a:rPr lang="en-US" dirty="0" err="1" smtClean="0">
                <a:solidFill>
                  <a:srgbClr val="FF0000"/>
                </a:solidFill>
              </a:rPr>
              <a:t>d”,print</a:t>
            </a:r>
            <a:r>
              <a:rPr lang="en-US" dirty="0" smtClean="0">
                <a:solidFill>
                  <a:srgbClr val="FF0000"/>
                </a:solidFill>
              </a:rPr>
              <a:t>);    </a:t>
            </a:r>
            <a:r>
              <a:rPr lang="en-US" dirty="0" smtClean="0"/>
              <a:t>/* remove the space in control string */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431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79FFC56F-F3E5-47E1-B5FB-94C7FCB270A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704163"/>
            <a:ext cx="12192000" cy="34496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FC92494-16AC-48AC-AC7F-7A0E45C5486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067612"/>
            <a:ext cx="12192000" cy="47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98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07757F35-CACD-4682-BF2D-703A848692A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814534"/>
            <a:ext cx="12192000" cy="322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8EED55-4492-463B-B596-9531AFB48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703D2E2-7471-4829-9512-C9BF022E1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 in the for loop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If((inputlist[i]%2==0) &amp;&amp; (inputlist[i] == inputlist[i+1])) 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81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DA6F23-3BD6-4F25-8445-EE5D19BC3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Solution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52096EB-0881-45FF-83FC-CB411D0B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 </a:t>
            </a:r>
            <a:r>
              <a:rPr lang="en-US" dirty="0" err="1"/>
              <a:t>checkBirthday</a:t>
            </a:r>
            <a:r>
              <a:rPr lang="en-US" dirty="0"/>
              <a:t>(char* month, int day)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if( </a:t>
            </a:r>
            <a:r>
              <a:rPr lang="en-US" b="1" dirty="0">
                <a:solidFill>
                  <a:srgbClr val="FF0000"/>
                </a:solidFill>
              </a:rPr>
              <a:t>!</a:t>
            </a:r>
            <a:r>
              <a:rPr lang="en-US" dirty="0"/>
              <a:t>(</a:t>
            </a:r>
            <a:r>
              <a:rPr lang="en-US" dirty="0" err="1"/>
              <a:t>strcmp</a:t>
            </a:r>
            <a:r>
              <a:rPr lang="en-US" dirty="0"/>
              <a:t>(</a:t>
            </a:r>
            <a:r>
              <a:rPr lang="en-US" dirty="0" err="1"/>
              <a:t>month,"July</a:t>
            </a:r>
            <a:r>
              <a:rPr lang="en-US" dirty="0"/>
              <a:t>")) </a:t>
            </a:r>
            <a:r>
              <a:rPr lang="en-US" dirty="0">
                <a:solidFill>
                  <a:srgbClr val="FF0000"/>
                </a:solidFill>
              </a:rPr>
              <a:t>&amp;&amp;</a:t>
            </a:r>
            <a:r>
              <a:rPr lang="en-US" dirty="0"/>
              <a:t> (day==5) )</a:t>
            </a:r>
          </a:p>
          <a:p>
            <a:pPr marL="0" indent="0">
              <a:buNone/>
            </a:pPr>
            <a:r>
              <a:rPr lang="en-US" dirty="0"/>
              <a:t>return 1;</a:t>
            </a:r>
          </a:p>
          <a:p>
            <a:pPr marL="0" indent="0">
              <a:buNone/>
            </a:pPr>
            <a:r>
              <a:rPr lang="en-US" dirty="0"/>
              <a:t>else</a:t>
            </a:r>
          </a:p>
          <a:p>
            <a:pPr marL="0" indent="0">
              <a:buNone/>
            </a:pPr>
            <a:r>
              <a:rPr lang="en-US" dirty="0"/>
              <a:t>return 0;</a:t>
            </a:r>
          </a:p>
          <a:p>
            <a:pPr marL="0" indent="0">
              <a:buNone/>
            </a:pPr>
            <a:r>
              <a:rPr lang="en-US" dirty="0"/>
              <a:t>}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880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D6483501-7262-4D5B-B008-457395A8FBC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6449" y="1274660"/>
            <a:ext cx="11899101" cy="430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60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3469715D-AA60-45B8-9EF2-F704ED0FB8F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4694" y="1167274"/>
            <a:ext cx="11802612" cy="424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11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A4F0B9-4425-425C-9F40-8EB40E75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4CAFBCC-7F3B-47CC-8996-D4C59CCBA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 max = </a:t>
            </a:r>
            <a:r>
              <a:rPr lang="en-US" dirty="0" err="1">
                <a:solidFill>
                  <a:srgbClr val="FF0000"/>
                </a:solidFill>
              </a:rPr>
              <a:t>arr</a:t>
            </a:r>
            <a:r>
              <a:rPr lang="en-US" dirty="0">
                <a:solidFill>
                  <a:srgbClr val="FF0000"/>
                </a:solidFill>
              </a:rPr>
              <a:t>[0];</a:t>
            </a:r>
          </a:p>
          <a:p>
            <a:pPr marL="0" indent="0">
              <a:buNone/>
            </a:pPr>
            <a:r>
              <a:rPr lang="en-US" dirty="0"/>
              <a:t>Int min = </a:t>
            </a:r>
            <a:r>
              <a:rPr lang="en-US" dirty="0" err="1">
                <a:solidFill>
                  <a:srgbClr val="FF0000"/>
                </a:solidFill>
              </a:rPr>
              <a:t>arr</a:t>
            </a:r>
            <a:r>
              <a:rPr lang="en-US" dirty="0">
                <a:solidFill>
                  <a:srgbClr val="FF0000"/>
                </a:solidFill>
              </a:rPr>
              <a:t>[0];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51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DB4407DF-D00A-4663-BB03-E710A7A35A6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3796" y="1226727"/>
            <a:ext cx="11894464" cy="430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9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6C880C7C-C4F0-49C7-BFB2-3CAD1EE8343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2157" y="1406166"/>
            <a:ext cx="10960127" cy="431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6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B3E3E3A-2579-4D87-9935-49F780D34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D4BDEBE-6697-4141-BD43-1D23DD8AE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inner for loop</a:t>
            </a:r>
          </a:p>
          <a:p>
            <a:pPr marL="0" indent="0">
              <a:buNone/>
            </a:pPr>
            <a:r>
              <a:rPr lang="en-US" dirty="0"/>
              <a:t>for(</a:t>
            </a:r>
            <a:r>
              <a:rPr lang="en-US" dirty="0">
                <a:solidFill>
                  <a:srgbClr val="FF0000"/>
                </a:solidFill>
              </a:rPr>
              <a:t>j=1 </a:t>
            </a:r>
            <a:r>
              <a:rPr lang="en-US" dirty="0"/>
              <a:t>;j&lt;=2*i; j++)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printf(“%d “,</a:t>
            </a:r>
            <a:r>
              <a:rPr lang="en-US" dirty="0">
                <a:solidFill>
                  <a:srgbClr val="FF0000"/>
                </a:solidFill>
              </a:rPr>
              <a:t>i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}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644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7DE1A06E-BD5C-4E5B-A2FA-8B047185443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71399"/>
            <a:ext cx="12192000" cy="524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99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BD193917-27EF-4374-9CB1-63E5AA5BDE9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39300"/>
            <a:ext cx="12192000" cy="348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92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8A51ED-7667-49BF-96BD-EEC067A83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1446"/>
            <a:ext cx="10515600" cy="567551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IN" b="1" dirty="0">
                <a:solidFill>
                  <a:srgbClr val="FF0000"/>
                </a:solidFill>
              </a:rPr>
              <a:t>res = (float) negativeExponent(basevalue, exponentvalue);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US" dirty="0"/>
              <a:t>int negativeExponent(int basevalue, int exponentvalue)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float n;</a:t>
            </a:r>
          </a:p>
          <a:p>
            <a:pPr marL="0" indent="0">
              <a:buNone/>
            </a:pPr>
            <a:r>
              <a:rPr lang="en-US" dirty="0"/>
              <a:t>  clrscr();</a:t>
            </a:r>
          </a:p>
          <a:p>
            <a:pPr marL="0" indent="0">
              <a:buNone/>
            </a:pPr>
            <a:r>
              <a:rPr lang="en-US" dirty="0"/>
              <a:t>  n=1.0/(pow(basevalue , exponentvalue));</a:t>
            </a:r>
          </a:p>
          <a:p>
            <a:pPr marL="0" indent="0">
              <a:buNone/>
            </a:pPr>
            <a:r>
              <a:rPr lang="en-US" dirty="0"/>
              <a:t>  return n;</a:t>
            </a:r>
          </a:p>
          <a:p>
            <a:pPr marL="0" indent="0">
              <a:buNone/>
            </a:pPr>
            <a:r>
              <a:rPr lang="en-US" dirty="0"/>
              <a:t>}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443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="" xmlns:a16="http://schemas.microsoft.com/office/drawing/2014/main" id="{984CE9AB-A3BF-4F35-ACBF-C0E72E3FD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62" y="754549"/>
            <a:ext cx="10580675" cy="5348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5-Point Star 2"/>
          <p:cNvSpPr/>
          <p:nvPr/>
        </p:nvSpPr>
        <p:spPr>
          <a:xfrm>
            <a:off x="11767278" y="0"/>
            <a:ext cx="424721" cy="29980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86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B8BBFC3E-AA31-4FFA-A686-106ACC24E50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80471"/>
            <a:ext cx="12192000" cy="389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6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="" xmlns:a16="http://schemas.microsoft.com/office/drawing/2014/main" id="{DCB73787-2444-49E6-BE8A-F535F5F39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95" y="756930"/>
            <a:ext cx="8992161" cy="558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405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1838" y="173868"/>
            <a:ext cx="5648325" cy="620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2904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CB001D1E-1C39-47E5-A4D6-D869A10E821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962" y="869430"/>
            <a:ext cx="12030075" cy="4721745"/>
          </a:xfrm>
          <a:prstGeom prst="rect">
            <a:avLst/>
          </a:prstGeom>
        </p:spPr>
      </p:pic>
      <p:sp>
        <p:nvSpPr>
          <p:cNvPr id="3" name="5-Point Star 2"/>
          <p:cNvSpPr/>
          <p:nvPr/>
        </p:nvSpPr>
        <p:spPr>
          <a:xfrm>
            <a:off x="11767278" y="0"/>
            <a:ext cx="424721" cy="29980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15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3B72E5F-51CF-4660-83EF-C2FDD2A3B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98D2700-4AE7-4E74-AFB8-C14D247D4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If(</a:t>
            </a:r>
            <a:r>
              <a:rPr lang="en-US" dirty="0" err="1"/>
              <a:t>arr</a:t>
            </a:r>
            <a:r>
              <a:rPr lang="en-US" dirty="0"/>
              <a:t>[i]%2 == 0)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</a:rPr>
              <a:t>arr</a:t>
            </a:r>
            <a:r>
              <a:rPr lang="en-US" dirty="0">
                <a:solidFill>
                  <a:srgbClr val="FF0000"/>
                </a:solidFill>
              </a:rPr>
              <a:t>[i] *= </a:t>
            </a:r>
            <a:r>
              <a:rPr lang="en-US" dirty="0" err="1">
                <a:solidFill>
                  <a:srgbClr val="FF0000"/>
                </a:solidFill>
              </a:rPr>
              <a:t>len</a:t>
            </a:r>
            <a:r>
              <a:rPr lang="en-US" dirty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else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</a:rPr>
              <a:t>arr</a:t>
            </a:r>
            <a:r>
              <a:rPr lang="en-US" dirty="0">
                <a:solidFill>
                  <a:srgbClr val="FF0000"/>
                </a:solidFill>
              </a:rPr>
              <a:t>[i] *= (len-1);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340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3BE6C99-9D66-4D9C-849D-6C5ECD929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0675E71-3F41-427C-BB9F-1AF98FACC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C9AA36A-1913-4CAC-B6EF-D90FC5AAB13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4968" y="1034321"/>
            <a:ext cx="11547987" cy="4745767"/>
          </a:xfrm>
          <a:prstGeom prst="rect">
            <a:avLst/>
          </a:prstGeom>
        </p:spPr>
      </p:pic>
      <p:sp>
        <p:nvSpPr>
          <p:cNvPr id="5" name="5-Point Star 4"/>
          <p:cNvSpPr/>
          <p:nvPr/>
        </p:nvSpPr>
        <p:spPr>
          <a:xfrm>
            <a:off x="11767278" y="0"/>
            <a:ext cx="424721" cy="29980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074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95775" y="3687763"/>
              <a:ext cx="2330450" cy="98425"/>
            </p14:xfrm>
          </p:contentPart>
        </mc:Choice>
        <mc:Fallback>
          <p:pic>
            <p:nvPicPr>
              <p:cNvPr id="3074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86427" y="3678457"/>
                <a:ext cx="2349145" cy="1170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075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9100" y="3894138"/>
              <a:ext cx="3197225" cy="71437"/>
            </p14:xfrm>
          </p:contentPart>
        </mc:Choice>
        <mc:Fallback>
          <p:pic>
            <p:nvPicPr>
              <p:cNvPr id="3075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9740" y="3885251"/>
                <a:ext cx="3215945" cy="8921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279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B7EF0-D598-497C-9643-EF21AFEDE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78F63F7-7502-4000-AD2F-D456924B9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for(</a:t>
            </a:r>
            <a:r>
              <a:rPr lang="en-US" dirty="0" err="1" smtClean="0">
                <a:solidFill>
                  <a:srgbClr val="FF0000"/>
                </a:solidFill>
              </a:rPr>
              <a:t>i</a:t>
            </a:r>
            <a:r>
              <a:rPr lang="en-US" dirty="0" smtClean="0">
                <a:solidFill>
                  <a:srgbClr val="FF0000"/>
                </a:solidFill>
              </a:rPr>
              <a:t>=0;i&lt;len-1;i++)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49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66E986-9647-46C4-B8BB-C9ED54EE3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4704F70-EF9A-491F-B7F3-FD4BA3AFF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3ADA61E-8121-47BC-B07D-2FDC2FF00AA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4968" y="1447799"/>
            <a:ext cx="11518490" cy="4351337"/>
          </a:xfrm>
          <a:prstGeom prst="rect">
            <a:avLst/>
          </a:prstGeom>
        </p:spPr>
      </p:pic>
      <p:sp>
        <p:nvSpPr>
          <p:cNvPr id="5" name="5-Point Star 4"/>
          <p:cNvSpPr/>
          <p:nvPr/>
        </p:nvSpPr>
        <p:spPr>
          <a:xfrm>
            <a:off x="11767278" y="0"/>
            <a:ext cx="424721" cy="29980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14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C7F8EBB-03E4-4DC8-BBBB-C96802A93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AF5143C-C9F9-4F02-A6F4-EC7C5F1AB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If(size%2 == 0)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In while loop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i = i+1;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IN" dirty="0"/>
              <a:t>else {</a:t>
            </a:r>
          </a:p>
          <a:p>
            <a:pPr marL="0" indent="0">
              <a:buNone/>
            </a:pPr>
            <a:r>
              <a:rPr lang="en-IN" dirty="0"/>
              <a:t>In while loop</a:t>
            </a:r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j=j+1;</a:t>
            </a:r>
          </a:p>
          <a:p>
            <a:pPr marL="0" indent="0">
              <a:buNone/>
            </a:pPr>
            <a:r>
              <a:rPr lang="en-I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1473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7DE1A06E-BD5C-4E5B-A2FA-8B047185443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71399"/>
            <a:ext cx="12192000" cy="524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1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BD193917-27EF-4374-9CB1-63E5AA5BDE9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39300"/>
            <a:ext cx="12192000" cy="348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90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3A01D2E3-393D-4768-A54F-24B82A258C4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378823"/>
            <a:ext cx="12192000" cy="36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58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8A51ED-7667-49BF-96BD-EEC067A83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1446"/>
            <a:ext cx="10515600" cy="567551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IN" b="1" dirty="0">
                <a:solidFill>
                  <a:srgbClr val="FF0000"/>
                </a:solidFill>
              </a:rPr>
              <a:t>res = 1.0 / (float) </a:t>
            </a:r>
            <a:r>
              <a:rPr lang="en-IN" b="1" dirty="0" err="1" smtClean="0">
                <a:solidFill>
                  <a:srgbClr val="FF0000"/>
                </a:solidFill>
              </a:rPr>
              <a:t>negativeExponent</a:t>
            </a:r>
            <a:r>
              <a:rPr lang="en-IN" b="1" dirty="0" smtClean="0">
                <a:solidFill>
                  <a:srgbClr val="FF0000"/>
                </a:solidFill>
              </a:rPr>
              <a:t>(</a:t>
            </a:r>
            <a:r>
              <a:rPr lang="en-IN" b="1" dirty="0" err="1" smtClean="0">
                <a:solidFill>
                  <a:srgbClr val="FF0000"/>
                </a:solidFill>
              </a:rPr>
              <a:t>basevalue</a:t>
            </a:r>
            <a:r>
              <a:rPr lang="en-IN" b="1" dirty="0">
                <a:solidFill>
                  <a:srgbClr val="FF0000"/>
                </a:solidFill>
              </a:rPr>
              <a:t>, exponentvalue);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296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C34BCE39-D144-4A12-8F1F-992BA84880B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150" y="1264366"/>
            <a:ext cx="12134850" cy="431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4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ECE82653-AA85-4899-9840-D389038011A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09472"/>
            <a:ext cx="12192000" cy="361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3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93A4A31-4600-4CD4-9AAB-D77757D17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2351285-CBD7-4338-BA0F-457D3B98A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If(i==j)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If(matrix[i][j]%2 != 0)</a:t>
            </a:r>
          </a:p>
          <a:p>
            <a:pPr marL="0" indent="0">
              <a:buNone/>
            </a:pPr>
            <a:r>
              <a:rPr lang="en-US" dirty="0"/>
              <a:t>Sum += </a:t>
            </a:r>
            <a:r>
              <a:rPr lang="en-US" dirty="0">
                <a:solidFill>
                  <a:srgbClr val="FF0000"/>
                </a:solidFill>
              </a:rPr>
              <a:t>matrix[i][ j];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124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213B24CC-4BCD-46A8-BA66-822FF50846A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" y="1330427"/>
            <a:ext cx="12039600" cy="4436192"/>
          </a:xfrm>
          <a:prstGeom prst="rect">
            <a:avLst/>
          </a:prstGeom>
        </p:spPr>
      </p:pic>
      <p:sp>
        <p:nvSpPr>
          <p:cNvPr id="3" name="5-Point Star 2"/>
          <p:cNvSpPr/>
          <p:nvPr/>
        </p:nvSpPr>
        <p:spPr>
          <a:xfrm>
            <a:off x="11767278" y="14990"/>
            <a:ext cx="424721" cy="29980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1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5E55449-F469-4DDC-B528-320710B8D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BB7CC0E-0668-467E-A476-25E9AF916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 result =</a:t>
            </a:r>
            <a:r>
              <a:rPr lang="en-US" dirty="0">
                <a:solidFill>
                  <a:srgbClr val="FF0000"/>
                </a:solidFill>
              </a:rPr>
              <a:t> 1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With in the inner for loop</a:t>
            </a:r>
          </a:p>
          <a:p>
            <a:pPr marL="0" indent="0">
              <a:buNone/>
            </a:pPr>
            <a:r>
              <a:rPr lang="en-US" dirty="0"/>
              <a:t>If((i == j)</a:t>
            </a:r>
            <a:r>
              <a:rPr lang="en-US" dirty="0">
                <a:solidFill>
                  <a:srgbClr val="FF0000"/>
                </a:solidFill>
              </a:rPr>
              <a:t> &amp;&amp; </a:t>
            </a:r>
            <a:r>
              <a:rPr lang="en-US" dirty="0"/>
              <a:t>(matrix[i][j] %2  !=  0)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612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61A6CA4A-C52B-434D-92F5-CB3027909A7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912" y="1262216"/>
            <a:ext cx="12068175" cy="3693242"/>
          </a:xfrm>
          <a:prstGeom prst="rect">
            <a:avLst/>
          </a:prstGeom>
        </p:spPr>
      </p:pic>
      <p:sp>
        <p:nvSpPr>
          <p:cNvPr id="3" name="5-Point Star 2"/>
          <p:cNvSpPr/>
          <p:nvPr/>
        </p:nvSpPr>
        <p:spPr>
          <a:xfrm>
            <a:off x="11767278" y="14990"/>
            <a:ext cx="424721" cy="29980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13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7A81208-00F6-402C-A44E-1BCC76751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2955"/>
            <a:ext cx="10515600" cy="576400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void maxReplace (int size, int  </a:t>
            </a:r>
            <a:r>
              <a:rPr lang="en-US" dirty="0">
                <a:solidFill>
                  <a:srgbClr val="FF0000"/>
                </a:solidFill>
              </a:rPr>
              <a:t>*</a:t>
            </a:r>
            <a:r>
              <a:rPr lang="en-US" dirty="0"/>
              <a:t>inputlist)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If(size &gt; 0)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for(i=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; i&lt;size; i++)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for(i=0; i&lt;size; i++)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inputlist[i] = max</a:t>
            </a:r>
            <a:r>
              <a:rPr lang="en-US" dirty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r>
              <a:rPr lang="en-US" dirty="0"/>
              <a:t>Printf(“%d  “,inputlist[i]);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128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C6FE2CA-54E5-4798-8FD9-1DFC643E2C9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2412" y="1076325"/>
            <a:ext cx="11687175" cy="4705350"/>
          </a:xfrm>
          <a:prstGeom prst="rect">
            <a:avLst/>
          </a:prstGeom>
        </p:spPr>
      </p:pic>
      <p:sp>
        <p:nvSpPr>
          <p:cNvPr id="4" name="5-Point Star 3"/>
          <p:cNvSpPr/>
          <p:nvPr/>
        </p:nvSpPr>
        <p:spPr>
          <a:xfrm>
            <a:off x="11767278" y="14990"/>
            <a:ext cx="424721" cy="29980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16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3C58D2A-1DE8-42AF-9F68-AE15A2741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0DC6439-B673-40AC-A2BB-196238FEA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 in the while loop</a:t>
            </a:r>
          </a:p>
          <a:p>
            <a:pPr marL="0" indent="0">
              <a:buNone/>
            </a:pPr>
            <a:r>
              <a:rPr lang="en-US" dirty="0"/>
              <a:t>mid  = (lo + hi)/2;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8498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2180E65-AE27-4C8B-BF24-095876C43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max = (a&gt;b) ? ((a&gt;c) ? a: c) : ((b&gt;c) ? b: c);</a:t>
            </a:r>
          </a:p>
          <a:p>
            <a:pPr marL="0" indent="0">
              <a:buNone/>
            </a:pPr>
            <a:r>
              <a:rPr lang="en-US" dirty="0"/>
              <a:t>min = (a&lt;b) ? ((a&lt;c) ? a : c) : ((b&lt;c) ? b: c);</a:t>
            </a:r>
          </a:p>
          <a:p>
            <a:pPr marL="0" indent="0">
              <a:buNone/>
            </a:pPr>
            <a:r>
              <a:rPr lang="en-US" dirty="0"/>
              <a:t>mid = (a + b + c) - (max + min);</a:t>
            </a:r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dirty="0" smtClean="0"/>
              <a:t>esult </a:t>
            </a:r>
            <a:r>
              <a:rPr lang="en-US" dirty="0"/>
              <a:t>= max*mid ;</a:t>
            </a:r>
          </a:p>
          <a:p>
            <a:pPr marL="0" indent="0">
              <a:buNone/>
            </a:pPr>
            <a:r>
              <a:rPr lang="en-US" dirty="0"/>
              <a:t>return result;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916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FF0B87C-05C3-4072-B003-F8BBCC86730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675" y="989352"/>
            <a:ext cx="12058650" cy="4777268"/>
          </a:xfrm>
          <a:prstGeom prst="rect">
            <a:avLst/>
          </a:prstGeom>
        </p:spPr>
      </p:pic>
      <p:sp>
        <p:nvSpPr>
          <p:cNvPr id="3" name="5-Point Star 2"/>
          <p:cNvSpPr/>
          <p:nvPr/>
        </p:nvSpPr>
        <p:spPr>
          <a:xfrm>
            <a:off x="11767278" y="0"/>
            <a:ext cx="424721" cy="29980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76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5CB2E88-BCB5-432D-BCA8-3E773D929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ADE53C7-38BE-4B1A-8C69-91EE3565A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F9CA9F0-20AA-4B51-AFDC-C5C95EB5862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5251" y="1027906"/>
            <a:ext cx="7661980" cy="525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6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4E0435A2-1789-42CD-BA30-9FB064F0B8C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" y="1728787"/>
            <a:ext cx="12115800" cy="3846103"/>
          </a:xfrm>
          <a:prstGeom prst="rect">
            <a:avLst/>
          </a:prstGeom>
        </p:spPr>
      </p:pic>
      <p:sp>
        <p:nvSpPr>
          <p:cNvPr id="3" name="5-Point Star 2"/>
          <p:cNvSpPr/>
          <p:nvPr/>
        </p:nvSpPr>
        <p:spPr>
          <a:xfrm>
            <a:off x="11767278" y="29980"/>
            <a:ext cx="424721" cy="29980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7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C9A72C64-2326-441E-92BA-E0BF94F1202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37055" y="1670254"/>
            <a:ext cx="5866434" cy="328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4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4522AB2E-EADF-431B-BC98-B95C6BBB188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6616" y="1470076"/>
            <a:ext cx="11658767" cy="370660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098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00375" y="3625850"/>
              <a:ext cx="2643188" cy="61913"/>
            </p14:xfrm>
          </p:contentPart>
        </mc:Choice>
        <mc:Fallback>
          <p:pic>
            <p:nvPicPr>
              <p:cNvPr id="4098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91017" y="3617466"/>
                <a:ext cx="2661903" cy="786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577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B0BA088C-7DAC-44C4-A46F-918D84FDD9A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6086" y="1504488"/>
            <a:ext cx="11378454" cy="327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3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CDBFA21D-627F-4FDF-BE45-8BAF1B1B17F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2968" y="1984119"/>
            <a:ext cx="6569392" cy="288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8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D965CEA9-409F-4A35-B9CF-775B5DB61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479"/>
            <a:ext cx="12134850" cy="4048125"/>
          </a:xfrm>
          <a:prstGeom prst="rect">
            <a:avLst/>
          </a:prstGeom>
        </p:spPr>
      </p:pic>
      <p:sp>
        <p:nvSpPr>
          <p:cNvPr id="3" name="5-Point Star 2"/>
          <p:cNvSpPr/>
          <p:nvPr/>
        </p:nvSpPr>
        <p:spPr>
          <a:xfrm>
            <a:off x="11767278" y="29980"/>
            <a:ext cx="424721" cy="29980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09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9E3B1C3-6194-4E07-98EC-5E3AF30F75F1}"/>
              </a:ext>
            </a:extLst>
          </p:cNvPr>
          <p:cNvSpPr txBox="1"/>
          <p:nvPr/>
        </p:nvSpPr>
        <p:spPr>
          <a:xfrm>
            <a:off x="1999550" y="1907735"/>
            <a:ext cx="551881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Answer:</a:t>
            </a:r>
          </a:p>
          <a:p>
            <a:endParaRPr lang="en-US" sz="2800" b="1" u="sng" dirty="0"/>
          </a:p>
          <a:p>
            <a:endParaRPr lang="en-US" sz="2800" b="1" u="sng" dirty="0"/>
          </a:p>
          <a:p>
            <a:r>
              <a:rPr lang="en-US" sz="2800" dirty="0"/>
              <a:t>Line no-26. </a:t>
            </a:r>
            <a:r>
              <a:rPr lang="en-US" sz="2800" dirty="0" err="1">
                <a:solidFill>
                  <a:srgbClr val="FF0000"/>
                </a:solidFill>
              </a:rPr>
              <a:t>printf</a:t>
            </a:r>
            <a:r>
              <a:rPr lang="en-US" sz="2800" dirty="0">
                <a:solidFill>
                  <a:srgbClr val="FF0000"/>
                </a:solidFill>
              </a:rPr>
              <a:t>(“%d “, </a:t>
            </a:r>
            <a:r>
              <a:rPr lang="en-US" sz="2800" dirty="0" err="1">
                <a:solidFill>
                  <a:srgbClr val="FF0000"/>
                </a:solidFill>
              </a:rPr>
              <a:t>inputList</a:t>
            </a:r>
            <a:r>
              <a:rPr lang="en-US" sz="2800" dirty="0">
                <a:solidFill>
                  <a:srgbClr val="FF0000"/>
                </a:solidFill>
              </a:rPr>
              <a:t>[</a:t>
            </a:r>
            <a:r>
              <a:rPr lang="en-US" sz="2800" dirty="0" err="1">
                <a:solidFill>
                  <a:srgbClr val="FF0000"/>
                </a:solidFill>
              </a:rPr>
              <a:t>i</a:t>
            </a:r>
            <a:r>
              <a:rPr lang="en-US" sz="2800" dirty="0">
                <a:solidFill>
                  <a:srgbClr val="FF0000"/>
                </a:solidFill>
              </a:rPr>
              <a:t>]);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2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4104A88A-8BA9-4235-9A7E-757BFC9FC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4449"/>
            <a:ext cx="12058650" cy="3670505"/>
          </a:xfrm>
          <a:prstGeom prst="rect">
            <a:avLst/>
          </a:prstGeom>
        </p:spPr>
      </p:pic>
      <p:sp>
        <p:nvSpPr>
          <p:cNvPr id="3" name="5-Point Star 2"/>
          <p:cNvSpPr/>
          <p:nvPr/>
        </p:nvSpPr>
        <p:spPr>
          <a:xfrm>
            <a:off x="11767278" y="29980"/>
            <a:ext cx="424721" cy="29980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59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391127C3-2E07-43F2-83EE-98E44CDCC00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17270"/>
            <a:ext cx="12192000" cy="40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5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399B5EA-7EE6-4E3A-B284-4AE237F79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ADB1557-56D3-4F41-9195-4D6BEB306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9D01219-1171-4F18-9F95-CAEB624A7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593" y="1101647"/>
            <a:ext cx="7811178" cy="410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9195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29D7EBEF-573E-4B34-B20C-EA8B0A1BF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966787"/>
            <a:ext cx="12096750" cy="4924425"/>
          </a:xfrm>
          <a:prstGeom prst="rect">
            <a:avLst/>
          </a:prstGeom>
        </p:spPr>
      </p:pic>
      <p:sp>
        <p:nvSpPr>
          <p:cNvPr id="3" name="5-Point Star 2"/>
          <p:cNvSpPr/>
          <p:nvPr/>
        </p:nvSpPr>
        <p:spPr>
          <a:xfrm>
            <a:off x="11767278" y="29980"/>
            <a:ext cx="424721" cy="29980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6411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5C83961-3DD5-488B-B7CF-5BF63AD88371}"/>
              </a:ext>
            </a:extLst>
          </p:cNvPr>
          <p:cNvSpPr txBox="1"/>
          <p:nvPr/>
        </p:nvSpPr>
        <p:spPr>
          <a:xfrm>
            <a:off x="1291626" y="105013"/>
            <a:ext cx="2808013" cy="66479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Answer:</a:t>
            </a:r>
          </a:p>
          <a:p>
            <a:endParaRPr lang="en-US" sz="2000" b="1" u="sng" dirty="0"/>
          </a:p>
          <a:p>
            <a:r>
              <a:rPr lang="en-US" dirty="0"/>
              <a:t>case 0 : </a:t>
            </a:r>
          </a:p>
          <a:p>
            <a:r>
              <a:rPr lang="en-US" dirty="0"/>
              <a:t>	</a:t>
            </a:r>
            <a:r>
              <a:rPr lang="en-US" dirty="0" err="1"/>
              <a:t>str</a:t>
            </a:r>
            <a:r>
              <a:rPr lang="en-US" dirty="0"/>
              <a:t> = “Monday”;</a:t>
            </a:r>
          </a:p>
          <a:p>
            <a:r>
              <a:rPr lang="en-US" dirty="0"/>
              <a:t>	break;</a:t>
            </a:r>
          </a:p>
          <a:p>
            <a:r>
              <a:rPr lang="en-US" dirty="0"/>
              <a:t>case 1 : </a:t>
            </a:r>
          </a:p>
          <a:p>
            <a:r>
              <a:rPr lang="en-US" dirty="0"/>
              <a:t>	</a:t>
            </a:r>
            <a:r>
              <a:rPr lang="en-US" dirty="0" err="1"/>
              <a:t>str</a:t>
            </a:r>
            <a:r>
              <a:rPr lang="en-US" dirty="0"/>
              <a:t> = “Tuesday”;</a:t>
            </a:r>
          </a:p>
          <a:p>
            <a:r>
              <a:rPr lang="en-US" dirty="0"/>
              <a:t>	break;</a:t>
            </a:r>
          </a:p>
          <a:p>
            <a:r>
              <a:rPr lang="en-US" dirty="0"/>
              <a:t>case 2 : </a:t>
            </a:r>
          </a:p>
          <a:p>
            <a:r>
              <a:rPr lang="en-US" dirty="0"/>
              <a:t>	</a:t>
            </a:r>
            <a:r>
              <a:rPr lang="en-US" dirty="0" err="1"/>
              <a:t>str</a:t>
            </a:r>
            <a:r>
              <a:rPr lang="en-US" dirty="0"/>
              <a:t> = “</a:t>
            </a:r>
            <a:r>
              <a:rPr lang="en-US" dirty="0" err="1"/>
              <a:t>Wenesday</a:t>
            </a:r>
            <a:r>
              <a:rPr lang="en-US" dirty="0"/>
              <a:t>”;</a:t>
            </a:r>
          </a:p>
          <a:p>
            <a:r>
              <a:rPr lang="en-US" dirty="0"/>
              <a:t>	break;</a:t>
            </a:r>
          </a:p>
          <a:p>
            <a:r>
              <a:rPr lang="en-US" dirty="0"/>
              <a:t>case 3 : </a:t>
            </a:r>
          </a:p>
          <a:p>
            <a:r>
              <a:rPr lang="en-US" dirty="0"/>
              <a:t>	</a:t>
            </a:r>
            <a:r>
              <a:rPr lang="en-US" dirty="0" err="1"/>
              <a:t>str</a:t>
            </a:r>
            <a:r>
              <a:rPr lang="en-US" dirty="0"/>
              <a:t> = “Thursday”;</a:t>
            </a:r>
          </a:p>
          <a:p>
            <a:r>
              <a:rPr lang="en-US" dirty="0"/>
              <a:t>	break;</a:t>
            </a:r>
          </a:p>
          <a:p>
            <a:r>
              <a:rPr lang="en-US" dirty="0"/>
              <a:t>case 4 : </a:t>
            </a:r>
          </a:p>
          <a:p>
            <a:r>
              <a:rPr lang="en-US" dirty="0"/>
              <a:t>	</a:t>
            </a:r>
            <a:r>
              <a:rPr lang="en-US" dirty="0" err="1"/>
              <a:t>str</a:t>
            </a:r>
            <a:r>
              <a:rPr lang="en-US" dirty="0"/>
              <a:t> = “Friday”;</a:t>
            </a:r>
          </a:p>
          <a:p>
            <a:r>
              <a:rPr lang="en-US" dirty="0"/>
              <a:t>	break;</a:t>
            </a:r>
          </a:p>
          <a:p>
            <a:r>
              <a:rPr lang="en-US" dirty="0"/>
              <a:t>case 5 : </a:t>
            </a:r>
          </a:p>
          <a:p>
            <a:r>
              <a:rPr lang="en-US" dirty="0"/>
              <a:t>	</a:t>
            </a:r>
            <a:r>
              <a:rPr lang="en-US" dirty="0" err="1"/>
              <a:t>str</a:t>
            </a:r>
            <a:r>
              <a:rPr lang="en-US" dirty="0"/>
              <a:t> = “Saturday”;</a:t>
            </a:r>
          </a:p>
          <a:p>
            <a:r>
              <a:rPr lang="en-US" dirty="0"/>
              <a:t>	break;</a:t>
            </a:r>
          </a:p>
          <a:p>
            <a:r>
              <a:rPr lang="en-US" dirty="0"/>
              <a:t>case 6 : </a:t>
            </a:r>
          </a:p>
          <a:p>
            <a:r>
              <a:rPr lang="en-US" dirty="0"/>
              <a:t>	</a:t>
            </a:r>
            <a:r>
              <a:rPr lang="en-US" dirty="0" err="1"/>
              <a:t>str</a:t>
            </a:r>
            <a:r>
              <a:rPr lang="en-US" dirty="0"/>
              <a:t> = “Sunday”;</a:t>
            </a:r>
          </a:p>
          <a:p>
            <a:r>
              <a:rPr lang="en-US" dirty="0"/>
              <a:t>	break;</a:t>
            </a:r>
          </a:p>
        </p:txBody>
      </p:sp>
    </p:spTree>
    <p:extLst>
      <p:ext uri="{BB962C8B-B14F-4D97-AF65-F5344CB8AC3E}">
        <p14:creationId xmlns:p14="http://schemas.microsoft.com/office/powerpoint/2010/main" val="24814122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80586CC1-61FC-4159-85ED-C4C5A9524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884420"/>
            <a:ext cx="11820525" cy="4867451"/>
          </a:xfrm>
          <a:prstGeom prst="rect">
            <a:avLst/>
          </a:prstGeom>
        </p:spPr>
      </p:pic>
      <p:sp>
        <p:nvSpPr>
          <p:cNvPr id="3" name="5-Point Star 2"/>
          <p:cNvSpPr/>
          <p:nvPr/>
        </p:nvSpPr>
        <p:spPr>
          <a:xfrm>
            <a:off x="11767278" y="29980"/>
            <a:ext cx="424721" cy="29980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70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1D53A26-C07C-4C5F-B8A1-DEDC3CCF547D}"/>
              </a:ext>
            </a:extLst>
          </p:cNvPr>
          <p:cNvSpPr txBox="1"/>
          <p:nvPr/>
        </p:nvSpPr>
        <p:spPr>
          <a:xfrm>
            <a:off x="1640810" y="1606535"/>
            <a:ext cx="839915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 findmaxElement(int len1, int* arr1, int len2, int*arr2)</a:t>
            </a:r>
          </a:p>
          <a:p>
            <a:r>
              <a:rPr lang="en-US" sz="2800" dirty="0"/>
              <a:t>{</a:t>
            </a:r>
          </a:p>
          <a:p>
            <a:r>
              <a:rPr lang="en-US" sz="2800" dirty="0"/>
              <a:t>	</a:t>
            </a:r>
            <a:r>
              <a:rPr lang="en-US" sz="2800" dirty="0">
                <a:solidFill>
                  <a:srgbClr val="FF0000"/>
                </a:solidFill>
              </a:rPr>
              <a:t>arr1 = </a:t>
            </a:r>
            <a:r>
              <a:rPr lang="en-US" sz="2800" dirty="0" err="1">
                <a:solidFill>
                  <a:srgbClr val="FF0000"/>
                </a:solidFill>
              </a:rPr>
              <a:t>sortArray</a:t>
            </a:r>
            <a:r>
              <a:rPr lang="en-US" sz="2800" dirty="0">
                <a:solidFill>
                  <a:srgbClr val="FF0000"/>
                </a:solidFill>
              </a:rPr>
              <a:t>(len1, arr1);</a:t>
            </a:r>
          </a:p>
          <a:p>
            <a:r>
              <a:rPr lang="en-US" sz="2800" dirty="0">
                <a:solidFill>
                  <a:srgbClr val="FF0000"/>
                </a:solidFill>
              </a:rPr>
              <a:t>	arr2 = </a:t>
            </a:r>
            <a:r>
              <a:rPr lang="en-US" sz="2800" dirty="0" err="1">
                <a:solidFill>
                  <a:srgbClr val="FF0000"/>
                </a:solidFill>
              </a:rPr>
              <a:t>srotArray</a:t>
            </a:r>
            <a:r>
              <a:rPr lang="en-US" sz="2800" dirty="0">
                <a:solidFill>
                  <a:srgbClr val="FF0000"/>
                </a:solidFill>
              </a:rPr>
              <a:t>(len2, arr2);</a:t>
            </a:r>
          </a:p>
          <a:p>
            <a:r>
              <a:rPr lang="en-US" sz="2800" dirty="0">
                <a:solidFill>
                  <a:srgbClr val="FF0000"/>
                </a:solidFill>
              </a:rPr>
              <a:t>	if(arr1[len1-1] &gt; arr2[len2-1])</a:t>
            </a:r>
          </a:p>
          <a:p>
            <a:r>
              <a:rPr lang="en-US" sz="2800" dirty="0">
                <a:solidFill>
                  <a:srgbClr val="FF0000"/>
                </a:solidFill>
              </a:rPr>
              <a:t>		return arr1[len1-1];</a:t>
            </a:r>
          </a:p>
          <a:p>
            <a:r>
              <a:rPr lang="en-US" sz="2800" dirty="0">
                <a:solidFill>
                  <a:srgbClr val="FF0000"/>
                </a:solidFill>
              </a:rPr>
              <a:t>	else</a:t>
            </a:r>
          </a:p>
          <a:p>
            <a:r>
              <a:rPr lang="en-US" sz="2800" dirty="0">
                <a:solidFill>
                  <a:srgbClr val="FF0000"/>
                </a:solidFill>
              </a:rPr>
              <a:t>		return arr2[len2-1];</a:t>
            </a:r>
          </a:p>
          <a:p>
            <a:r>
              <a:rPr lang="en-US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676950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3593D27-4692-4D6F-8C39-88A8DD572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" y="1295092"/>
            <a:ext cx="12011025" cy="4857750"/>
          </a:xfrm>
          <a:prstGeom prst="rect">
            <a:avLst/>
          </a:prstGeom>
        </p:spPr>
      </p:pic>
      <p:sp>
        <p:nvSpPr>
          <p:cNvPr id="3" name="5-Point Star 2"/>
          <p:cNvSpPr/>
          <p:nvPr/>
        </p:nvSpPr>
        <p:spPr>
          <a:xfrm>
            <a:off x="11767278" y="29980"/>
            <a:ext cx="424721" cy="29980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5717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F55CE9A8-EB37-4A98-907D-6A3F0476F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000125"/>
            <a:ext cx="11963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323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A3C8770-09DE-4B49-B5BA-33D495680CB6}"/>
              </a:ext>
            </a:extLst>
          </p:cNvPr>
          <p:cNvSpPr txBox="1"/>
          <p:nvPr/>
        </p:nvSpPr>
        <p:spPr>
          <a:xfrm>
            <a:off x="206477" y="1282071"/>
            <a:ext cx="1177904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int </a:t>
            </a:r>
            <a:r>
              <a:rPr lang="en-US" sz="1600" dirty="0" err="1"/>
              <a:t>difference_in_times</a:t>
            </a:r>
            <a:r>
              <a:rPr lang="en-US" sz="1600" dirty="0"/>
              <a:t>(Time* time1, Time* time2) </a:t>
            </a:r>
          </a:p>
          <a:p>
            <a:r>
              <a:rPr lang="en-US" sz="1600" dirty="0"/>
              <a:t>{</a:t>
            </a:r>
          </a:p>
          <a:p>
            <a:endParaRPr lang="en-US" sz="1600" dirty="0"/>
          </a:p>
          <a:p>
            <a:r>
              <a:rPr lang="en-US" sz="1600" dirty="0"/>
              <a:t>	int  </a:t>
            </a:r>
            <a:r>
              <a:rPr lang="en-US" sz="1600" dirty="0" err="1"/>
              <a:t>dif</a:t>
            </a:r>
            <a:r>
              <a:rPr lang="en-US" sz="1600" dirty="0"/>
              <a:t> = </a:t>
            </a:r>
            <a:r>
              <a:rPr lang="en-US" sz="1600" dirty="0" err="1"/>
              <a:t>Time_compareTo</a:t>
            </a:r>
            <a:r>
              <a:rPr lang="en-US" sz="1600" dirty="0"/>
              <a:t>(time1,time2);</a:t>
            </a:r>
          </a:p>
          <a:p>
            <a:endParaRPr lang="en-US" sz="1600" dirty="0"/>
          </a:p>
          <a:p>
            <a:r>
              <a:rPr lang="en-US" sz="1600" dirty="0"/>
              <a:t>	if(diff == 1)</a:t>
            </a:r>
            <a:endParaRPr lang="en-IN" sz="1600" dirty="0"/>
          </a:p>
          <a:p>
            <a:r>
              <a:rPr lang="en-IN" sz="1600" dirty="0"/>
              <a:t>	{</a:t>
            </a:r>
          </a:p>
          <a:p>
            <a:r>
              <a:rPr lang="en-IN" sz="1600" dirty="0"/>
              <a:t>		return   (time1.hour – time2.hour)*60*60+(time1.minute – time2.minute)*60+(time1.second – time2.second);</a:t>
            </a:r>
          </a:p>
          <a:p>
            <a:r>
              <a:rPr lang="en-IN" sz="1600" dirty="0"/>
              <a:t>	} </a:t>
            </a:r>
          </a:p>
          <a:p>
            <a:r>
              <a:rPr lang="en-IN" sz="1600" dirty="0"/>
              <a:t>	else  if(</a:t>
            </a:r>
            <a:r>
              <a:rPr lang="en-US" sz="1600" dirty="0"/>
              <a:t> diff == -1)</a:t>
            </a:r>
          </a:p>
          <a:p>
            <a:r>
              <a:rPr lang="en-US" sz="1600" dirty="0"/>
              <a:t>	</a:t>
            </a:r>
            <a:r>
              <a:rPr lang="en-IN" sz="1600" dirty="0"/>
              <a:t>{</a:t>
            </a:r>
          </a:p>
          <a:p>
            <a:r>
              <a:rPr lang="en-IN" sz="1600" dirty="0"/>
              <a:t>		return   (time2.hour – time1.hour)*60*60+(time2.minute – time1.minute)*60+(time2.second – time1.second);</a:t>
            </a:r>
          </a:p>
          <a:p>
            <a:r>
              <a:rPr lang="en-IN" sz="1600" dirty="0"/>
              <a:t>	} </a:t>
            </a:r>
          </a:p>
          <a:p>
            <a:r>
              <a:rPr lang="en-IN" sz="1600" dirty="0"/>
              <a:t>	else </a:t>
            </a:r>
          </a:p>
          <a:p>
            <a:r>
              <a:rPr lang="en-IN" sz="1600" dirty="0"/>
              <a:t>	{</a:t>
            </a:r>
          </a:p>
          <a:p>
            <a:r>
              <a:rPr lang="en-IN" sz="1600" dirty="0"/>
              <a:t>		return 0;</a:t>
            </a:r>
          </a:p>
          <a:p>
            <a:r>
              <a:rPr lang="en-IN" sz="1600" dirty="0"/>
              <a:t>	}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217333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BDBD8D05-85C5-407E-9164-433E28A76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995362"/>
            <a:ext cx="1190625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258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3B11B328-FFB0-4E2E-A86B-39DF485E3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1036"/>
            <a:ext cx="12192000" cy="373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544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8D622DF5-E702-43C2-8ADC-0832938D7EE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87981"/>
            <a:ext cx="12192000" cy="461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07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624DF49-908A-4E8F-AB9D-AA9E16986DF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829" y="922378"/>
            <a:ext cx="9345480" cy="47115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10875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698F188-F855-4ADF-86A7-19AE9640A83D}"/>
              </a:ext>
            </a:extLst>
          </p:cNvPr>
          <p:cNvSpPr txBox="1"/>
          <p:nvPr/>
        </p:nvSpPr>
        <p:spPr>
          <a:xfrm>
            <a:off x="280219" y="1226817"/>
            <a:ext cx="1128251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err="1"/>
              <a:t>int</a:t>
            </a:r>
            <a:r>
              <a:rPr lang="en-IN" sz="2800" dirty="0"/>
              <a:t> </a:t>
            </a:r>
            <a:r>
              <a:rPr lang="en-IN" sz="2800" dirty="0" err="1"/>
              <a:t>isTraingle</a:t>
            </a:r>
            <a:r>
              <a:rPr lang="en-IN" sz="2800" dirty="0"/>
              <a:t>(Point *p1, Point *p2, Point *p3) {</a:t>
            </a:r>
          </a:p>
          <a:p>
            <a:r>
              <a:rPr lang="en-IN" sz="2800" dirty="0"/>
              <a:t>	int result = p1.x * (p2.y-p3.y)+p2.x * (p3.y – p1.y) + p3.x * (p1.y-p2.y);</a:t>
            </a:r>
          </a:p>
          <a:p>
            <a:r>
              <a:rPr lang="en-IN" sz="2800" dirty="0"/>
              <a:t>	result = result / 2 ;</a:t>
            </a:r>
          </a:p>
          <a:p>
            <a:r>
              <a:rPr lang="en-IN" sz="2800" dirty="0"/>
              <a:t>	if( result == 0)</a:t>
            </a:r>
          </a:p>
          <a:p>
            <a:r>
              <a:rPr lang="en-IN" sz="2800" dirty="0"/>
              <a:t>		return 0;</a:t>
            </a:r>
          </a:p>
          <a:p>
            <a:r>
              <a:rPr lang="en-IN" sz="2800" dirty="0"/>
              <a:t>	else</a:t>
            </a:r>
          </a:p>
          <a:p>
            <a:r>
              <a:rPr lang="en-IN" sz="2800" dirty="0"/>
              <a:t>		return 1;</a:t>
            </a:r>
          </a:p>
          <a:p>
            <a:r>
              <a:rPr lang="en-IN" sz="2800" dirty="0"/>
              <a:t>}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402116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15F713B-80F3-41CF-B487-33B725FF8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219" y="250722"/>
            <a:ext cx="11636478" cy="623856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dirty="0"/>
              <a:t>int </a:t>
            </a:r>
            <a:r>
              <a:rPr lang="en-IN" dirty="0" err="1"/>
              <a:t>isTraingle</a:t>
            </a:r>
            <a:r>
              <a:rPr lang="en-IN" dirty="0"/>
              <a:t>(Point *p1, Point *p2, Point *p3) </a:t>
            </a:r>
          </a:p>
          <a:p>
            <a:pPr marL="0" indent="0">
              <a:buNone/>
            </a:pPr>
            <a:r>
              <a:rPr lang="en-IN" dirty="0"/>
              <a:t>{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US" dirty="0"/>
              <a:t>double l1= </a:t>
            </a:r>
            <a:r>
              <a:rPr lang="en-US" dirty="0" err="1"/>
              <a:t>Point_calculateDistance</a:t>
            </a:r>
            <a:r>
              <a:rPr lang="en-US" dirty="0"/>
              <a:t>(p1,p2);	</a:t>
            </a:r>
          </a:p>
          <a:p>
            <a:pPr marL="0" indent="0">
              <a:buNone/>
            </a:pPr>
            <a:r>
              <a:rPr lang="en-US" dirty="0"/>
              <a:t>double l2= </a:t>
            </a:r>
            <a:r>
              <a:rPr lang="en-US" dirty="0" err="1"/>
              <a:t>Point_calculateDistance</a:t>
            </a:r>
            <a:r>
              <a:rPr lang="en-US" dirty="0"/>
              <a:t>(p2,p3);	</a:t>
            </a:r>
          </a:p>
          <a:p>
            <a:pPr marL="0" indent="0">
              <a:buNone/>
            </a:pPr>
            <a:r>
              <a:rPr lang="en-US" dirty="0"/>
              <a:t>double l3= Point_calculateDistance(p1,p3);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if(((l1+l2)&gt;l3) &amp;&amp; ((l2+l3)&gt;l1) &amp;&amp; ((l1+l3)&gt;l2))					</a:t>
            </a:r>
          </a:p>
          <a:p>
            <a:pPr marL="0" indent="0">
              <a:buNone/>
            </a:pPr>
            <a:r>
              <a:rPr lang="en-US" dirty="0"/>
              <a:t>return 1;			</a:t>
            </a:r>
          </a:p>
          <a:p>
            <a:pPr marL="0" indent="0">
              <a:buNone/>
            </a:pPr>
            <a:r>
              <a:rPr lang="en-US" dirty="0"/>
              <a:t>else				</a:t>
            </a:r>
          </a:p>
          <a:p>
            <a:pPr marL="0" indent="0">
              <a:buNone/>
            </a:pPr>
            <a:r>
              <a:rPr lang="en-US" dirty="0"/>
              <a:t>return 0;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IN" dirty="0"/>
              <a:t>}</a:t>
            </a: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46799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BBA8632D-7CA1-4847-8EDE-48908FABA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8496"/>
            <a:ext cx="12192000" cy="5133961"/>
          </a:xfrm>
          <a:prstGeom prst="rect">
            <a:avLst/>
          </a:prstGeom>
        </p:spPr>
      </p:pic>
      <p:sp>
        <p:nvSpPr>
          <p:cNvPr id="3" name="5-Point Star 2"/>
          <p:cNvSpPr/>
          <p:nvPr/>
        </p:nvSpPr>
        <p:spPr>
          <a:xfrm>
            <a:off x="11767278" y="29980"/>
            <a:ext cx="424721" cy="29980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256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E4FF07FF-65A4-43E7-8964-0E8AF2740B04}"/>
              </a:ext>
            </a:extLst>
          </p:cNvPr>
          <p:cNvSpPr/>
          <p:nvPr/>
        </p:nvSpPr>
        <p:spPr>
          <a:xfrm>
            <a:off x="779207" y="2256503"/>
            <a:ext cx="10633586" cy="2599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500"/>
              </a:spcBef>
              <a:spcAft>
                <a:spcPts val="750"/>
              </a:spcAft>
            </a:pPr>
            <a:r>
              <a:rPr lang="en-IN" sz="3200" dirty="0">
                <a:solidFill>
                  <a:srgbClr val="813588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Median Formula</a:t>
            </a: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750"/>
              </a:spcAft>
            </a:pPr>
            <a:r>
              <a:rPr lang="en-IN" dirty="0">
                <a:solidFill>
                  <a:srgbClr val="33333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formula to calculate the median of the data set is given as follows:</a:t>
            </a: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750"/>
              </a:spcAft>
            </a:pPr>
            <a:r>
              <a:rPr lang="en-IN" dirty="0">
                <a:solidFill>
                  <a:srgbClr val="33333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 the total number of observation given is odd, then the formula to calculate the median is:</a:t>
            </a: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750"/>
              </a:spcAft>
            </a:pPr>
            <a:r>
              <a:rPr lang="en-IN" b="1" dirty="0">
                <a:solidFill>
                  <a:srgbClr val="33333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Median = {(n+1)/2}</a:t>
            </a:r>
            <a:r>
              <a:rPr lang="en-IN" sz="1200" b="1" baseline="30000" dirty="0" err="1">
                <a:solidFill>
                  <a:srgbClr val="33333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b="1" dirty="0" err="1">
                <a:solidFill>
                  <a:srgbClr val="33333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term</a:t>
            </a: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750"/>
              </a:spcAft>
            </a:pPr>
            <a:r>
              <a:rPr lang="en-IN" dirty="0">
                <a:solidFill>
                  <a:srgbClr val="33333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 the total number of observation is even, then the median formula is:</a:t>
            </a: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750"/>
              </a:spcAft>
            </a:pPr>
            <a:r>
              <a:rPr lang="en-IN" b="1" dirty="0">
                <a:solidFill>
                  <a:srgbClr val="33333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Median  = [(n/2)</a:t>
            </a:r>
            <a:r>
              <a:rPr lang="en-IN" sz="1200" b="1" baseline="30000" dirty="0" err="1">
                <a:solidFill>
                  <a:srgbClr val="33333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b="1" dirty="0">
                <a:solidFill>
                  <a:srgbClr val="33333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term + {(n/2)+1}</a:t>
            </a:r>
            <a:r>
              <a:rPr lang="en-IN" sz="1200" b="1" baseline="30000" dirty="0" err="1">
                <a:solidFill>
                  <a:srgbClr val="33333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b="1" dirty="0">
                <a:solidFill>
                  <a:srgbClr val="33333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]/2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07890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1081181-0BFF-4DC6-8F8E-83FA8286A151}"/>
              </a:ext>
            </a:extLst>
          </p:cNvPr>
          <p:cNvSpPr txBox="1"/>
          <p:nvPr/>
        </p:nvSpPr>
        <p:spPr>
          <a:xfrm>
            <a:off x="811369" y="2434106"/>
            <a:ext cx="104334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else{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int </a:t>
            </a:r>
            <a:r>
              <a:rPr lang="en-US" sz="2400" dirty="0" err="1">
                <a:solidFill>
                  <a:srgbClr val="FF0000"/>
                </a:solidFill>
              </a:rPr>
              <a:t>median_order</a:t>
            </a:r>
            <a:r>
              <a:rPr lang="en-US" sz="2400" dirty="0">
                <a:solidFill>
                  <a:srgbClr val="FF0000"/>
                </a:solidFill>
              </a:rPr>
              <a:t> = ((size /2) + ((size/2)+1))/2 ;</a:t>
            </a:r>
          </a:p>
          <a:p>
            <a:r>
              <a:rPr lang="en-US" sz="2400" dirty="0">
                <a:solidFill>
                  <a:srgbClr val="FF0000"/>
                </a:solidFill>
              </a:rPr>
              <a:t>	res = (float)</a:t>
            </a:r>
            <a:r>
              <a:rPr lang="en-IN" sz="2400" dirty="0">
                <a:solidFill>
                  <a:srgbClr val="FF0000"/>
                </a:solidFill>
              </a:rPr>
              <a:t> </a:t>
            </a:r>
            <a:r>
              <a:rPr lang="en-IN" sz="2400" dirty="0" err="1">
                <a:solidFill>
                  <a:srgbClr val="FF0000"/>
                </a:solidFill>
              </a:rPr>
              <a:t>quick_select</a:t>
            </a:r>
            <a:r>
              <a:rPr lang="en-IN" sz="2400" dirty="0">
                <a:solidFill>
                  <a:srgbClr val="FF0000"/>
                </a:solidFill>
              </a:rPr>
              <a:t>(</a:t>
            </a:r>
            <a:r>
              <a:rPr lang="en-IN" sz="2400" dirty="0" err="1">
                <a:solidFill>
                  <a:srgbClr val="FF0000"/>
                </a:solidFill>
              </a:rPr>
              <a:t>inputList</a:t>
            </a:r>
            <a:r>
              <a:rPr lang="en-IN" sz="2400" dirty="0">
                <a:solidFill>
                  <a:srgbClr val="FF0000"/>
                </a:solidFill>
              </a:rPr>
              <a:t>, </a:t>
            </a:r>
            <a:r>
              <a:rPr lang="en-IN" sz="2400" dirty="0" err="1">
                <a:solidFill>
                  <a:srgbClr val="FF0000"/>
                </a:solidFill>
              </a:rPr>
              <a:t>start_index</a:t>
            </a:r>
            <a:r>
              <a:rPr lang="en-IN" sz="2400" dirty="0">
                <a:solidFill>
                  <a:srgbClr val="FF0000"/>
                </a:solidFill>
              </a:rPr>
              <a:t>, </a:t>
            </a:r>
            <a:r>
              <a:rPr lang="en-IN" sz="2400" dirty="0" err="1">
                <a:solidFill>
                  <a:srgbClr val="FF0000"/>
                </a:solidFill>
              </a:rPr>
              <a:t>end_index</a:t>
            </a:r>
            <a:r>
              <a:rPr lang="en-IN" sz="2400" dirty="0">
                <a:solidFill>
                  <a:srgbClr val="FF0000"/>
                </a:solidFill>
              </a:rPr>
              <a:t>, </a:t>
            </a:r>
            <a:r>
              <a:rPr lang="en-IN" sz="2400" dirty="0" err="1">
                <a:solidFill>
                  <a:srgbClr val="FF0000"/>
                </a:solidFill>
              </a:rPr>
              <a:t>median_order</a:t>
            </a:r>
            <a:r>
              <a:rPr lang="en-IN" sz="2400" dirty="0">
                <a:solidFill>
                  <a:srgbClr val="FF0000"/>
                </a:solidFill>
              </a:rPr>
              <a:t>);</a:t>
            </a: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843884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A3479F59-3FBD-47A0-BFD7-7356FC166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24" y="343975"/>
            <a:ext cx="6042075" cy="4330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="" xmlns:a16="http://schemas.microsoft.com/office/drawing/2014/main" id="{DA852683-5D07-4E0E-A36C-9429A15ED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24" y="5078208"/>
            <a:ext cx="5990305" cy="1617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5-Point Star 3"/>
          <p:cNvSpPr/>
          <p:nvPr/>
        </p:nvSpPr>
        <p:spPr>
          <a:xfrm>
            <a:off x="11767278" y="29980"/>
            <a:ext cx="424721" cy="29980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39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CFFC57F-A82C-410A-8EF3-9A1931E22D2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499" y="604607"/>
            <a:ext cx="8157647" cy="564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2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6143C556-1F31-4FDA-87EF-6E399E18899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6181" y="167763"/>
            <a:ext cx="5866632" cy="62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57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</TotalTime>
  <Words>730</Words>
  <Application>Microsoft Office PowerPoint</Application>
  <PresentationFormat>Custom</PresentationFormat>
  <Paragraphs>239</Paragraphs>
  <Slides>98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99" baseType="lpstr">
      <vt:lpstr>Office Theme</vt:lpstr>
      <vt:lpstr>PowerPoint Presentation</vt:lpstr>
      <vt:lpstr>Solution:</vt:lpstr>
      <vt:lpstr>PowerPoint Presentation</vt:lpstr>
      <vt:lpstr>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</vt:lpstr>
      <vt:lpstr>PowerPoint Presentation</vt:lpstr>
      <vt:lpstr>PowerPoint Presentation</vt:lpstr>
      <vt:lpstr>PowerPoint Presentation</vt:lpstr>
      <vt:lpstr>Soultion: </vt:lpstr>
      <vt:lpstr>PowerPoint Presentation</vt:lpstr>
      <vt:lpstr>Solution</vt:lpstr>
      <vt:lpstr>PowerPoint Presentation</vt:lpstr>
      <vt:lpstr>PowerPoint Presentation</vt:lpstr>
      <vt:lpstr>Solution</vt:lpstr>
      <vt:lpstr>PowerPoint Presentation</vt:lpstr>
      <vt:lpstr>PowerPoint Presentation</vt:lpstr>
      <vt:lpstr>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</vt:lpstr>
      <vt:lpstr>PowerPoint Presentation</vt:lpstr>
      <vt:lpstr>PowerPoint Presentation</vt:lpstr>
      <vt:lpstr>Solution</vt:lpstr>
      <vt:lpstr>PowerPoint Presentation</vt:lpstr>
      <vt:lpstr>PowerPoint Presentation</vt:lpstr>
      <vt:lpstr>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User</cp:lastModifiedBy>
  <cp:revision>82</cp:revision>
  <dcterms:created xsi:type="dcterms:W3CDTF">2020-07-25T03:48:47Z</dcterms:created>
  <dcterms:modified xsi:type="dcterms:W3CDTF">2023-08-18T16:57:59Z</dcterms:modified>
</cp:coreProperties>
</file>